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72" r:id="rId2"/>
    <p:sldId id="297" r:id="rId3"/>
    <p:sldId id="371" r:id="rId4"/>
    <p:sldId id="373" r:id="rId5"/>
    <p:sldId id="374" r:id="rId6"/>
    <p:sldId id="375" r:id="rId7"/>
    <p:sldId id="376" r:id="rId8"/>
    <p:sldId id="377" r:id="rId9"/>
    <p:sldId id="378" r:id="rId10"/>
    <p:sldId id="379" r:id="rId11"/>
    <p:sldId id="257" r:id="rId12"/>
    <p:sldId id="263" r:id="rId13"/>
    <p:sldId id="264" r:id="rId14"/>
    <p:sldId id="265" r:id="rId15"/>
    <p:sldId id="266" r:id="rId16"/>
    <p:sldId id="267" r:id="rId17"/>
    <p:sldId id="380" r:id="rId18"/>
    <p:sldId id="259" r:id="rId19"/>
    <p:sldId id="269" r:id="rId20"/>
    <p:sldId id="260" r:id="rId21"/>
    <p:sldId id="256" r:id="rId22"/>
    <p:sldId id="382" r:id="rId23"/>
    <p:sldId id="383" r:id="rId24"/>
    <p:sldId id="261" r:id="rId25"/>
    <p:sldId id="386" r:id="rId26"/>
    <p:sldId id="278" r:id="rId27"/>
    <p:sldId id="277" r:id="rId28"/>
    <p:sldId id="262" r:id="rId29"/>
    <p:sldId id="283" r:id="rId30"/>
    <p:sldId id="393" r:id="rId31"/>
    <p:sldId id="387" r:id="rId32"/>
    <p:sldId id="388" r:id="rId33"/>
    <p:sldId id="258" r:id="rId34"/>
    <p:sldId id="389" r:id="rId35"/>
    <p:sldId id="390" r:id="rId36"/>
    <p:sldId id="391" r:id="rId37"/>
    <p:sldId id="392" r:id="rId38"/>
    <p:sldId id="407" r:id="rId39"/>
    <p:sldId id="395" r:id="rId40"/>
    <p:sldId id="372" r:id="rId41"/>
    <p:sldId id="396" r:id="rId42"/>
    <p:sldId id="397" r:id="rId43"/>
    <p:sldId id="399" r:id="rId44"/>
    <p:sldId id="400" r:id="rId45"/>
    <p:sldId id="401" r:id="rId46"/>
    <p:sldId id="381" r:id="rId47"/>
    <p:sldId id="402" r:id="rId48"/>
    <p:sldId id="404" r:id="rId49"/>
    <p:sldId id="405" r:id="rId50"/>
    <p:sldId id="406" r:id="rId51"/>
    <p:sldId id="418" r:id="rId52"/>
    <p:sldId id="409" r:id="rId53"/>
    <p:sldId id="410" r:id="rId54"/>
    <p:sldId id="411" r:id="rId55"/>
    <p:sldId id="419" r:id="rId56"/>
    <p:sldId id="268" r:id="rId57"/>
    <p:sldId id="280" r:id="rId58"/>
    <p:sldId id="282" r:id="rId59"/>
    <p:sldId id="413" r:id="rId60"/>
    <p:sldId id="414" r:id="rId61"/>
    <p:sldId id="415" r:id="rId62"/>
    <p:sldId id="416" r:id="rId63"/>
    <p:sldId id="284" r:id="rId64"/>
    <p:sldId id="286" r:id="rId65"/>
    <p:sldId id="417" r:id="rId66"/>
    <p:sldId id="420" r:id="rId67"/>
    <p:sldId id="421" r:id="rId68"/>
    <p:sldId id="403" r:id="rId69"/>
    <p:sldId id="398"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4561"/>
    <a:srgbClr val="FBC514"/>
    <a:srgbClr val="41B0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76" autoAdjust="0"/>
    <p:restoredTop sz="77656" autoAdjust="0"/>
  </p:normalViewPr>
  <p:slideViewPr>
    <p:cSldViewPr snapToGrid="0">
      <p:cViewPr varScale="1">
        <p:scale>
          <a:sx n="84" d="100"/>
          <a:sy n="84" d="100"/>
        </p:scale>
        <p:origin x="2040" y="184"/>
      </p:cViewPr>
      <p:guideLst/>
    </p:cSldViewPr>
  </p:slideViewPr>
  <p:notesTextViewPr>
    <p:cViewPr>
      <p:scale>
        <a:sx n="200" d="100"/>
        <a:sy n="200" d="100"/>
      </p:scale>
      <p:origin x="0" y="-32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79E09-F61B-464C-B6B3-8283E4AD564F}" type="datetimeFigureOut">
              <a:rPr lang="zh-CN" altLang="en-US" smtClean="0"/>
              <a:t>2021/10/20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06AF8-F6E8-419F-A9D1-5E46C57E24C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15 features and one label</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2</a:t>
            </a:fld>
            <a:endParaRPr lang="zh-CN" altLang="en-US"/>
          </a:p>
        </p:txBody>
      </p:sp>
    </p:spTree>
    <p:extLst>
      <p:ext uri="{BB962C8B-B14F-4D97-AF65-F5344CB8AC3E}">
        <p14:creationId xmlns:p14="http://schemas.microsoft.com/office/powerpoint/2010/main" val="2782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 then spilt the data</a:t>
            </a:r>
            <a:endParaRPr kumimoji="1" lang="zh-CN" altLang="en-US" dirty="0"/>
          </a:p>
        </p:txBody>
      </p:sp>
      <p:sp>
        <p:nvSpPr>
          <p:cNvPr id="4" name="灯片编号占位符 3"/>
          <p:cNvSpPr>
            <a:spLocks noGrp="1"/>
          </p:cNvSpPr>
          <p:nvPr>
            <p:ph type="sldNum" sz="quarter" idx="5"/>
          </p:nvPr>
        </p:nvSpPr>
        <p:spPr/>
        <p:txBody>
          <a:bodyPr/>
          <a:lstStyle/>
          <a:p>
            <a:fld id="{66169096-D26D-2F43-AF75-DF5A4B832388}" type="slidenum">
              <a:rPr kumimoji="1" lang="zh-CN" altLang="en-US" smtClean="0"/>
              <a:t>13</a:t>
            </a:fld>
            <a:endParaRPr kumimoji="1" lang="zh-CN" altLang="en-US"/>
          </a:p>
        </p:txBody>
      </p:sp>
    </p:spTree>
    <p:extLst>
      <p:ext uri="{BB962C8B-B14F-4D97-AF65-F5344CB8AC3E}">
        <p14:creationId xmlns:p14="http://schemas.microsoft.com/office/powerpoint/2010/main" val="1826251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i</a:t>
            </a:r>
            <a:r>
              <a:rPr kumimoji="1" lang="en-US" altLang="zh-CN" dirty="0"/>
              <a:t> find out there are more label 0 than label 1 in the </a:t>
            </a:r>
            <a:r>
              <a:rPr kumimoji="1" lang="en-US" altLang="zh-CN" dirty="0" err="1"/>
              <a:t>tranining</a:t>
            </a:r>
            <a:r>
              <a:rPr kumimoji="1" lang="en-US" altLang="zh-CN" dirty="0"/>
              <a:t> set so I do oversampling and </a:t>
            </a:r>
            <a:r>
              <a:rPr kumimoji="1" lang="en-US" altLang="zh-CN" dirty="0" err="1"/>
              <a:t>undersamling</a:t>
            </a:r>
            <a:r>
              <a:rPr kumimoji="1" lang="en-US" altLang="zh-CN" dirty="0"/>
              <a:t> at the same time so that the model can know the label 1 better</a:t>
            </a:r>
            <a:endParaRPr kumimoji="1" lang="zh-CN" altLang="en-US" dirty="0"/>
          </a:p>
        </p:txBody>
      </p:sp>
      <p:sp>
        <p:nvSpPr>
          <p:cNvPr id="4" name="灯片编号占位符 3"/>
          <p:cNvSpPr>
            <a:spLocks noGrp="1"/>
          </p:cNvSpPr>
          <p:nvPr>
            <p:ph type="sldNum" sz="quarter" idx="5"/>
          </p:nvPr>
        </p:nvSpPr>
        <p:spPr/>
        <p:txBody>
          <a:bodyPr/>
          <a:lstStyle/>
          <a:p>
            <a:fld id="{66169096-D26D-2F43-AF75-DF5A4B832388}" type="slidenum">
              <a:rPr kumimoji="1" lang="zh-CN" altLang="en-US" smtClean="0"/>
              <a:t>14</a:t>
            </a:fld>
            <a:endParaRPr kumimoji="1" lang="zh-CN" altLang="en-US"/>
          </a:p>
        </p:txBody>
      </p:sp>
    </p:spTree>
    <p:extLst>
      <p:ext uri="{BB962C8B-B14F-4D97-AF65-F5344CB8AC3E}">
        <p14:creationId xmlns:p14="http://schemas.microsoft.com/office/powerpoint/2010/main" val="1632374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numerical columns, </a:t>
            </a:r>
            <a:r>
              <a:rPr kumimoji="1" lang="en-US" altLang="zh-CN" dirty="0" err="1"/>
              <a:t>i</a:t>
            </a:r>
            <a:r>
              <a:rPr kumimoji="1" lang="en-US" altLang="zh-CN" dirty="0"/>
              <a:t> use the data in the </a:t>
            </a:r>
            <a:r>
              <a:rPr kumimoji="1" lang="en-US" altLang="zh-CN" dirty="0" err="1"/>
              <a:t>traning</a:t>
            </a:r>
            <a:r>
              <a:rPr kumimoji="1" lang="en-US" altLang="zh-CN" dirty="0"/>
              <a:t> set to z-scale both the </a:t>
            </a:r>
            <a:r>
              <a:rPr kumimoji="1" lang="en-US" altLang="zh-CN" dirty="0" err="1"/>
              <a:t>traning</a:t>
            </a:r>
            <a:r>
              <a:rPr kumimoji="1" lang="en-US" altLang="zh-CN" dirty="0"/>
              <a:t> set and the testing set.</a:t>
            </a:r>
          </a:p>
          <a:p>
            <a:r>
              <a:rPr kumimoji="1" lang="en-US" altLang="zh-CN" dirty="0" err="1"/>
              <a:t>i</a:t>
            </a:r>
            <a:r>
              <a:rPr kumimoji="1" lang="en-US" altLang="zh-CN" dirty="0"/>
              <a:t> use a tree based feature selection to get the important columns and remove the unrelated columns</a:t>
            </a:r>
            <a:endParaRPr kumimoji="1" lang="zh-CN" altLang="en-US" dirty="0"/>
          </a:p>
        </p:txBody>
      </p:sp>
      <p:sp>
        <p:nvSpPr>
          <p:cNvPr id="4" name="灯片编号占位符 3"/>
          <p:cNvSpPr>
            <a:spLocks noGrp="1"/>
          </p:cNvSpPr>
          <p:nvPr>
            <p:ph type="sldNum" sz="quarter" idx="5"/>
          </p:nvPr>
        </p:nvSpPr>
        <p:spPr/>
        <p:txBody>
          <a:bodyPr/>
          <a:lstStyle/>
          <a:p>
            <a:fld id="{66169096-D26D-2F43-AF75-DF5A4B832388}" type="slidenum">
              <a:rPr kumimoji="1" lang="zh-CN" altLang="en-US" smtClean="0"/>
              <a:t>15</a:t>
            </a:fld>
            <a:endParaRPr kumimoji="1" lang="zh-CN" altLang="en-US"/>
          </a:p>
        </p:txBody>
      </p:sp>
    </p:spTree>
    <p:extLst>
      <p:ext uri="{BB962C8B-B14F-4D97-AF65-F5344CB8AC3E}">
        <p14:creationId xmlns:p14="http://schemas.microsoft.com/office/powerpoint/2010/main" val="3173300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though some of the columns are unstable, I decided to keep them.</a:t>
            </a:r>
            <a:endParaRPr kumimoji="1" lang="zh-CN" altLang="en-US" dirty="0"/>
          </a:p>
        </p:txBody>
      </p:sp>
      <p:sp>
        <p:nvSpPr>
          <p:cNvPr id="4" name="灯片编号占位符 3"/>
          <p:cNvSpPr>
            <a:spLocks noGrp="1"/>
          </p:cNvSpPr>
          <p:nvPr>
            <p:ph type="sldNum" sz="quarter" idx="5"/>
          </p:nvPr>
        </p:nvSpPr>
        <p:spPr/>
        <p:txBody>
          <a:bodyPr/>
          <a:lstStyle/>
          <a:p>
            <a:fld id="{66169096-D26D-2F43-AF75-DF5A4B832388}" type="slidenum">
              <a:rPr kumimoji="1" lang="zh-CN" altLang="en-US" smtClean="0"/>
              <a:t>16</a:t>
            </a:fld>
            <a:endParaRPr kumimoji="1" lang="zh-CN" altLang="en-US"/>
          </a:p>
        </p:txBody>
      </p:sp>
    </p:spTree>
    <p:extLst>
      <p:ext uri="{BB962C8B-B14F-4D97-AF65-F5344CB8AC3E}">
        <p14:creationId xmlns:p14="http://schemas.microsoft.com/office/powerpoint/2010/main" val="2719285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my model is </a:t>
            </a:r>
            <a:r>
              <a:rPr kumimoji="1" lang="en-US" altLang="zh-CN" dirty="0" err="1"/>
              <a:t>emsemble</a:t>
            </a:r>
            <a:r>
              <a:rPr kumimoji="1" lang="en-US" altLang="zh-CN" dirty="0"/>
              <a:t> learning and I use a gradient boosting tree to model the stable columns and use a decision tree to model the unstable columns </a:t>
            </a:r>
          </a:p>
          <a:p>
            <a:endParaRPr kumimoji="1" lang="en-US" altLang="zh-CN" dirty="0"/>
          </a:p>
          <a:p>
            <a:r>
              <a:rPr kumimoji="1" lang="en-US" altLang="zh-CN" dirty="0" err="1"/>
              <a:t>i</a:t>
            </a:r>
            <a:r>
              <a:rPr kumimoji="1" lang="en-US" altLang="zh-CN" dirty="0"/>
              <a:t> also use 5-fold crossing validation</a:t>
            </a:r>
            <a:endParaRPr kumimoji="1" lang="zh-CN" altLang="en-US" dirty="0"/>
          </a:p>
        </p:txBody>
      </p:sp>
      <p:sp>
        <p:nvSpPr>
          <p:cNvPr id="4" name="灯片编号占位符 3"/>
          <p:cNvSpPr>
            <a:spLocks noGrp="1"/>
          </p:cNvSpPr>
          <p:nvPr>
            <p:ph type="sldNum" sz="quarter" idx="5"/>
          </p:nvPr>
        </p:nvSpPr>
        <p:spPr/>
        <p:txBody>
          <a:bodyPr/>
          <a:lstStyle/>
          <a:p>
            <a:fld id="{66169096-D26D-2F43-AF75-DF5A4B832388}" type="slidenum">
              <a:rPr kumimoji="1" lang="zh-CN" altLang="en-US" smtClean="0"/>
              <a:t>18</a:t>
            </a:fld>
            <a:endParaRPr kumimoji="1" lang="zh-CN" altLang="en-US"/>
          </a:p>
        </p:txBody>
      </p:sp>
    </p:spTree>
    <p:extLst>
      <p:ext uri="{BB962C8B-B14F-4D97-AF65-F5344CB8AC3E}">
        <p14:creationId xmlns:p14="http://schemas.microsoft.com/office/powerpoint/2010/main" val="649897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Since the label distribution in the whole </a:t>
            </a:r>
            <a:r>
              <a:rPr kumimoji="1" lang="en-US" altLang="zh-CN" dirty="0" err="1"/>
              <a:t>trainning</a:t>
            </a:r>
            <a:r>
              <a:rPr kumimoji="1" lang="en-US" altLang="zh-CN" dirty="0"/>
              <a:t> set is different from that in testing set, I did not use the model that perform best in the validation group, but use the max-voting of all the ten </a:t>
            </a:r>
            <a:r>
              <a:rPr kumimoji="1" lang="en-US" altLang="zh-CN" dirty="0" err="1"/>
              <a:t>classifer</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66169096-D26D-2F43-AF75-DF5A4B832388}" type="slidenum">
              <a:rPr kumimoji="1" lang="zh-CN" altLang="en-US" smtClean="0"/>
              <a:t>19</a:t>
            </a:fld>
            <a:endParaRPr kumimoji="1" lang="zh-CN" altLang="en-US"/>
          </a:p>
        </p:txBody>
      </p:sp>
    </p:spTree>
    <p:extLst>
      <p:ext uri="{BB962C8B-B14F-4D97-AF65-F5344CB8AC3E}">
        <p14:creationId xmlns:p14="http://schemas.microsoft.com/office/powerpoint/2010/main" val="4454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my result, the mcc is 0.49 and the </a:t>
            </a:r>
            <a:r>
              <a:rPr kumimoji="1" lang="en-US" altLang="zh-CN" dirty="0" err="1"/>
              <a:t>acuuracy</a:t>
            </a:r>
            <a:r>
              <a:rPr kumimoji="1" lang="en-US" altLang="zh-CN" dirty="0"/>
              <a:t> is 0.85.</a:t>
            </a:r>
          </a:p>
          <a:p>
            <a:r>
              <a:rPr kumimoji="1" lang="en-US" altLang="zh-CN" dirty="0"/>
              <a:t>Above is just a simple model with feature engineering. Let’s look deep down into the influence of the feature engineering.</a:t>
            </a:r>
            <a:endParaRPr kumimoji="1" lang="zh-CN" altLang="en-US" dirty="0"/>
          </a:p>
        </p:txBody>
      </p:sp>
      <p:sp>
        <p:nvSpPr>
          <p:cNvPr id="4" name="灯片编号占位符 3"/>
          <p:cNvSpPr>
            <a:spLocks noGrp="1"/>
          </p:cNvSpPr>
          <p:nvPr>
            <p:ph type="sldNum" sz="quarter" idx="5"/>
          </p:nvPr>
        </p:nvSpPr>
        <p:spPr/>
        <p:txBody>
          <a:bodyPr/>
          <a:lstStyle/>
          <a:p>
            <a:fld id="{66169096-D26D-2F43-AF75-DF5A4B832388}" type="slidenum">
              <a:rPr kumimoji="1" lang="zh-CN" altLang="en-US" smtClean="0"/>
              <a:t>20</a:t>
            </a:fld>
            <a:endParaRPr kumimoji="1" lang="zh-CN" altLang="en-US"/>
          </a:p>
        </p:txBody>
      </p:sp>
    </p:spTree>
    <p:extLst>
      <p:ext uri="{BB962C8B-B14F-4D97-AF65-F5344CB8AC3E}">
        <p14:creationId xmlns:p14="http://schemas.microsoft.com/office/powerpoint/2010/main" val="963656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Times New Roman" panose="02020603050405020304" pitchFamily="18" charset="0"/>
              </a:rPr>
              <a:t>We should check the effect after FE. The following is the performance of each prior model that we simply use label encoder and standard scaler to process the original data. Among them, the best algorithms are marked as yellow: ACC, AUC, and Precision of the Cat Boost model, while F1, Kappa, and MCC of Light GBM. </a:t>
            </a:r>
            <a:endParaRPr lang="zh-CN" altLang="zh-CN" sz="1800" dirty="0">
              <a:effectLst/>
              <a:latin typeface="Times New Roman" panose="02020603050405020304" pitchFamily="18" charset="0"/>
              <a:ea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22</a:t>
            </a:fld>
            <a:endParaRPr lang="zh-CN" altLang="en-US"/>
          </a:p>
        </p:txBody>
      </p:sp>
    </p:spTree>
    <p:extLst>
      <p:ext uri="{BB962C8B-B14F-4D97-AF65-F5344CB8AC3E}">
        <p14:creationId xmlns:p14="http://schemas.microsoft.com/office/powerpoint/2010/main" val="2267694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i="1" dirty="0">
                <a:effectLst/>
                <a:latin typeface="Times New Roman" panose="02020603050405020304" pitchFamily="18" charset="0"/>
                <a:ea typeface="Times New Roman" panose="02020603050405020304" pitchFamily="18" charset="0"/>
              </a:rPr>
              <a:t>Given the excellent MCC performance of Light GBM and its efficient training speed</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We choose Light GBM to show the results of FE. Comparing them after 5-folds validation, the accuracy of the model after FE has been reduced and MCC has been extremely improved. </a:t>
            </a:r>
            <a:endParaRPr lang="zh-CN" altLang="zh-CN" sz="1800" dirty="0">
              <a:effectLst/>
              <a:latin typeface="Times New Roman" panose="02020603050405020304" pitchFamily="18" charset="0"/>
              <a:ea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23</a:t>
            </a:fld>
            <a:endParaRPr lang="zh-CN" altLang="en-US"/>
          </a:p>
        </p:txBody>
      </p:sp>
    </p:spTree>
    <p:extLst>
      <p:ext uri="{BB962C8B-B14F-4D97-AF65-F5344CB8AC3E}">
        <p14:creationId xmlns:p14="http://schemas.microsoft.com/office/powerpoint/2010/main" val="541699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i="1" dirty="0">
                <a:effectLst/>
                <a:latin typeface="Times New Roman" panose="02020603050405020304" pitchFamily="18" charset="0"/>
                <a:ea typeface="Times New Roman" panose="02020603050405020304" pitchFamily="18" charset="0"/>
              </a:rPr>
              <a:t>Look at our confusion matrix and precision error. </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Here our confusion matrix is ​​reversed. Due to the large gap in the binary labels in the original data, over-sampling yes-label and under-sampling no-label at the same time to ensure the effectiveness of the training for the two labels. This makes our training results more balanced.</a:t>
            </a:r>
            <a:endParaRPr lang="zh-CN" altLang="zh-CN" sz="1800" dirty="0">
              <a:effectLst/>
              <a:latin typeface="Times New Roman" panose="02020603050405020304" pitchFamily="18" charset="0"/>
              <a:ea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24</a:t>
            </a:fld>
            <a:endParaRPr lang="zh-CN" altLang="en-US"/>
          </a:p>
        </p:txBody>
      </p:sp>
    </p:spTree>
    <p:extLst>
      <p:ext uri="{BB962C8B-B14F-4D97-AF65-F5344CB8AC3E}">
        <p14:creationId xmlns:p14="http://schemas.microsoft.com/office/powerpoint/2010/main" val="303339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are some features visualization</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3</a:t>
            </a:fld>
            <a:endParaRPr lang="zh-CN" altLang="en-US"/>
          </a:p>
        </p:txBody>
      </p:sp>
    </p:spTree>
    <p:extLst>
      <p:ext uri="{BB962C8B-B14F-4D97-AF65-F5344CB8AC3E}">
        <p14:creationId xmlns:p14="http://schemas.microsoft.com/office/powerpoint/2010/main" val="4212942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i="1" dirty="0">
                <a:effectLst/>
                <a:latin typeface="Times New Roman" panose="02020603050405020304" pitchFamily="18" charset="0"/>
                <a:ea typeface="Times New Roman" panose="02020603050405020304" pitchFamily="18" charset="0"/>
              </a:rPr>
              <a:t>The following is a cluster analysis of Boundary, Dimension &amp; Manifold. </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After FE, the main feature dropped from 5 to 2, and the manifold &amp; boundary between the two categories became more obvious, which also confirmed the success of our FE.</a:t>
            </a:r>
            <a:endParaRPr lang="zh-CN" altLang="zh-CN" sz="1800" dirty="0">
              <a:effectLst/>
              <a:latin typeface="Times New Roman" panose="02020603050405020304" pitchFamily="18" charset="0"/>
              <a:ea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25</a:t>
            </a:fld>
            <a:endParaRPr lang="zh-CN" altLang="en-US"/>
          </a:p>
        </p:txBody>
      </p:sp>
    </p:spTree>
    <p:extLst>
      <p:ext uri="{BB962C8B-B14F-4D97-AF65-F5344CB8AC3E}">
        <p14:creationId xmlns:p14="http://schemas.microsoft.com/office/powerpoint/2010/main" val="404489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i="1" dirty="0">
                <a:effectLst/>
                <a:latin typeface="Times New Roman" panose="02020603050405020304" pitchFamily="18" charset="0"/>
                <a:ea typeface="Times New Roman" panose="02020603050405020304" pitchFamily="18" charset="0"/>
              </a:rPr>
              <a:t>The following is a cluster analysis of Boundary, Dimension &amp; Manifold. </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After FE, the main feature dropped from 5 to 2, and the manifold &amp; boundary between the two categories became more obvious, which also confirmed the success of our FE.</a:t>
            </a:r>
            <a:endParaRPr lang="zh-CN" altLang="zh-CN" sz="1800" dirty="0">
              <a:effectLst/>
              <a:latin typeface="Times New Roman" panose="02020603050405020304" pitchFamily="18" charset="0"/>
              <a:ea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26</a:t>
            </a:fld>
            <a:endParaRPr lang="zh-CN" altLang="en-US"/>
          </a:p>
        </p:txBody>
      </p:sp>
    </p:spTree>
    <p:extLst>
      <p:ext uri="{BB962C8B-B14F-4D97-AF65-F5344CB8AC3E}">
        <p14:creationId xmlns:p14="http://schemas.microsoft.com/office/powerpoint/2010/main" val="1433040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i="1" dirty="0">
                <a:effectLst/>
                <a:latin typeface="Times New Roman" panose="02020603050405020304" pitchFamily="18" charset="0"/>
                <a:ea typeface="Times New Roman" panose="02020603050405020304" pitchFamily="18" charset="0"/>
              </a:rPr>
              <a:t>The ROC curve is a graph showing the performance at all classification thresholds.</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The P-R curve plots two parameters: Precision &amp; Recall. And AUC stands for Area under the ROC Curve, which measures the entire two-dimensional area underneath the entire ROC curve.</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Observing the ROC curve, the AUC of class 1 increases from 0.93 to 0.96 after doing FE.</a:t>
            </a:r>
            <a:endParaRPr lang="zh-CN" altLang="zh-CN" sz="1800" dirty="0">
              <a:effectLst/>
              <a:latin typeface="Times New Roman" panose="02020603050405020304" pitchFamily="18" charset="0"/>
              <a:ea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27</a:t>
            </a:fld>
            <a:endParaRPr lang="zh-CN" altLang="en-US"/>
          </a:p>
        </p:txBody>
      </p:sp>
    </p:spTree>
    <p:extLst>
      <p:ext uri="{BB962C8B-B14F-4D97-AF65-F5344CB8AC3E}">
        <p14:creationId xmlns:p14="http://schemas.microsoft.com/office/powerpoint/2010/main" val="3788785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1" i="1" dirty="0">
                <a:effectLst/>
                <a:latin typeface="Times New Roman" panose="02020603050405020304" pitchFamily="18" charset="0"/>
                <a:ea typeface="Times New Roman" panose="02020603050405020304" pitchFamily="18" charset="0"/>
              </a:rPr>
              <a:t>Threshold Plot. </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When analyze the ROC curve, the optimal threshold of the classifier can be directly calculated. To be more precise, it is possible to use a grid search to tune the threshold and locate the optimal value. The result clearly shows the optimal threshold is 0.38 for imbalanced classification. After FE balanced the number of labels, threshold increases to 0.46.</a:t>
            </a:r>
            <a:endParaRPr lang="zh-CN" altLang="zh-CN" sz="1800" dirty="0">
              <a:effectLst/>
              <a:latin typeface="Times New Roman" panose="02020603050405020304" pitchFamily="18" charset="0"/>
              <a:ea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28</a:t>
            </a:fld>
            <a:endParaRPr lang="zh-CN" altLang="en-US"/>
          </a:p>
        </p:txBody>
      </p:sp>
    </p:spTree>
    <p:extLst>
      <p:ext uri="{BB962C8B-B14F-4D97-AF65-F5344CB8AC3E}">
        <p14:creationId xmlns:p14="http://schemas.microsoft.com/office/powerpoint/2010/main" val="3513690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Times New Roman" panose="02020603050405020304" pitchFamily="18" charset="0"/>
              </a:rPr>
              <a:t>This is a comparison of our prediction results before and after FE. Although MCC has decreased,</a:t>
            </a:r>
            <a:r>
              <a:rPr lang="zh-CN" altLang="en-US" sz="1800" dirty="0">
                <a:effectLst/>
                <a:latin typeface="Times New Roman" panose="02020603050405020304" pitchFamily="18" charset="0"/>
                <a:ea typeface="Times New Roman" panose="02020603050405020304" pitchFamily="18" charset="0"/>
              </a:rPr>
              <a:t> </a:t>
            </a:r>
            <a:r>
              <a:rPr lang="en-US" altLang="zh-CN" sz="1800" dirty="0">
                <a:effectLst/>
                <a:latin typeface="Times New Roman" panose="02020603050405020304" pitchFamily="18" charset="0"/>
                <a:ea typeface="Times New Roman" panose="02020603050405020304" pitchFamily="18" charset="0"/>
              </a:rPr>
              <a:t>consider the real business scenario, as a marketing analyst for a bank, we want to identify users who may subscribe to a term deposit but have not yet subscribed. Such classes will belong to </a:t>
            </a:r>
            <a:r>
              <a:rPr lang="en-US" altLang="zh-CN" sz="1800" b="1" dirty="0">
                <a:effectLst/>
                <a:latin typeface="Times New Roman" panose="02020603050405020304" pitchFamily="18" charset="0"/>
                <a:ea typeface="Times New Roman" panose="02020603050405020304" pitchFamily="18" charset="0"/>
              </a:rPr>
              <a:t>False Positives</a:t>
            </a:r>
            <a:r>
              <a:rPr lang="en-US" altLang="zh-CN" sz="1800" dirty="0">
                <a:effectLst/>
                <a:latin typeface="Times New Roman" panose="02020603050405020304" pitchFamily="18" charset="0"/>
                <a:ea typeface="Times New Roman" panose="02020603050405020304" pitchFamily="18" charset="0"/>
              </a:rPr>
              <a:t> users who are expected to make a subscription but do not make it. Therefore, in addition to TP and TN, we also prefer FP and work on reducing them.</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 </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So, the</a:t>
            </a:r>
            <a:r>
              <a:rPr lang="en-US" altLang="zh-CN" sz="1800" b="1" dirty="0">
                <a:effectLst/>
                <a:latin typeface="Times New Roman" panose="02020603050405020304" pitchFamily="18" charset="0"/>
                <a:ea typeface="Times New Roman" panose="02020603050405020304" pitchFamily="18" charset="0"/>
              </a:rPr>
              <a:t> Recall </a:t>
            </a:r>
            <a:r>
              <a:rPr lang="en-US" altLang="zh-CN" sz="1800" dirty="0">
                <a:effectLst/>
                <a:latin typeface="Times New Roman" panose="02020603050405020304" pitchFamily="18" charset="0"/>
                <a:ea typeface="Times New Roman" panose="02020603050405020304" pitchFamily="18" charset="0"/>
              </a:rPr>
              <a:t>increased, which provides the percentage of correctly predicted target customers increased. </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The</a:t>
            </a:r>
            <a:r>
              <a:rPr lang="en-US" altLang="zh-CN" sz="1800" b="1" dirty="0">
                <a:effectLst/>
                <a:latin typeface="Times New Roman" panose="02020603050405020304" pitchFamily="18" charset="0"/>
                <a:ea typeface="Times New Roman" panose="02020603050405020304" pitchFamily="18" charset="0"/>
              </a:rPr>
              <a:t> Specificity</a:t>
            </a:r>
            <a:r>
              <a:rPr lang="en-US" altLang="zh-CN" sz="1800" dirty="0">
                <a:effectLst/>
                <a:latin typeface="Times New Roman" panose="02020603050405020304" pitchFamily="18" charset="0"/>
                <a:ea typeface="Times New Roman" panose="02020603050405020304" pitchFamily="18" charset="0"/>
              </a:rPr>
              <a:t> gives us the percentage of non-target customers that are correctly predicted. </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The</a:t>
            </a:r>
            <a:r>
              <a:rPr lang="en-US" altLang="zh-CN" sz="1800" b="1" dirty="0">
                <a:effectLst/>
                <a:latin typeface="Times New Roman" panose="02020603050405020304" pitchFamily="18" charset="0"/>
                <a:ea typeface="Times New Roman" panose="02020603050405020304" pitchFamily="18" charset="0"/>
              </a:rPr>
              <a:t> Precision </a:t>
            </a:r>
            <a:r>
              <a:rPr lang="en-US" altLang="zh-CN" sz="1800" dirty="0">
                <a:effectLst/>
                <a:latin typeface="Times New Roman" panose="02020603050405020304" pitchFamily="18" charset="0"/>
                <a:ea typeface="Times New Roman" panose="02020603050405020304" pitchFamily="18" charset="0"/>
              </a:rPr>
              <a:t>increased, it provides us with the increase of efficiency of prediction because we can get as much TP with as few resources as possible.</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 </a:t>
            </a:r>
            <a:endParaRPr lang="zh-CN" altLang="zh-CN" sz="1800" dirty="0">
              <a:effectLst/>
              <a:latin typeface="Times New Roman" panose="02020603050405020304" pitchFamily="18" charset="0"/>
              <a:ea typeface="Times New Roman" panose="02020603050405020304" pitchFamily="18" charset="0"/>
            </a:endParaRPr>
          </a:p>
          <a:p>
            <a:r>
              <a:rPr lang="en-US" altLang="zh-CN" sz="1800" dirty="0">
                <a:effectLst/>
                <a:latin typeface="Times New Roman" panose="02020603050405020304" pitchFamily="18" charset="0"/>
                <a:ea typeface="Times New Roman" panose="02020603050405020304" pitchFamily="18" charset="0"/>
              </a:rPr>
              <a:t>Thus our work performance and efficiency have been obtained a great improvement.</a:t>
            </a:r>
            <a:endParaRPr lang="zh-CN" altLang="zh-CN" sz="1800" dirty="0">
              <a:effectLst/>
              <a:latin typeface="Times New Roman" panose="02020603050405020304" pitchFamily="18" charset="0"/>
              <a:ea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29</a:t>
            </a:fld>
            <a:endParaRPr lang="zh-CN" altLang="en-US"/>
          </a:p>
        </p:txBody>
      </p:sp>
    </p:spTree>
    <p:extLst>
      <p:ext uri="{BB962C8B-B14F-4D97-AF65-F5344CB8AC3E}">
        <p14:creationId xmlns:p14="http://schemas.microsoft.com/office/powerpoint/2010/main" val="3744132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30</a:t>
            </a:fld>
            <a:endParaRPr lang="zh-CN" altLang="en-US"/>
          </a:p>
        </p:txBody>
      </p:sp>
    </p:spTree>
    <p:extLst>
      <p:ext uri="{BB962C8B-B14F-4D97-AF65-F5344CB8AC3E}">
        <p14:creationId xmlns:p14="http://schemas.microsoft.com/office/powerpoint/2010/main" val="2634619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39</a:t>
            </a:fld>
            <a:endParaRPr lang="zh-CN" altLang="en-US"/>
          </a:p>
        </p:txBody>
      </p:sp>
    </p:spTree>
    <p:extLst>
      <p:ext uri="{BB962C8B-B14F-4D97-AF65-F5344CB8AC3E}">
        <p14:creationId xmlns:p14="http://schemas.microsoft.com/office/powerpoint/2010/main" val="4212942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40</a:t>
            </a:fld>
            <a:endParaRPr lang="zh-CN" altLang="en-US"/>
          </a:p>
        </p:txBody>
      </p:sp>
    </p:spTree>
    <p:extLst>
      <p:ext uri="{BB962C8B-B14F-4D97-AF65-F5344CB8AC3E}">
        <p14:creationId xmlns:p14="http://schemas.microsoft.com/office/powerpoint/2010/main" val="108568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41</a:t>
            </a:fld>
            <a:endParaRPr lang="zh-CN" altLang="en-US"/>
          </a:p>
        </p:txBody>
      </p:sp>
    </p:spTree>
    <p:extLst>
      <p:ext uri="{BB962C8B-B14F-4D97-AF65-F5344CB8AC3E}">
        <p14:creationId xmlns:p14="http://schemas.microsoft.com/office/powerpoint/2010/main" val="4001409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42</a:t>
            </a:fld>
            <a:endParaRPr lang="zh-CN" altLang="en-US"/>
          </a:p>
        </p:txBody>
      </p:sp>
    </p:spTree>
    <p:extLst>
      <p:ext uri="{BB962C8B-B14F-4D97-AF65-F5344CB8AC3E}">
        <p14:creationId xmlns:p14="http://schemas.microsoft.com/office/powerpoint/2010/main" val="270353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4</a:t>
            </a:fld>
            <a:endParaRPr lang="zh-CN" altLang="en-US"/>
          </a:p>
        </p:txBody>
      </p:sp>
    </p:spTree>
    <p:extLst>
      <p:ext uri="{BB962C8B-B14F-4D97-AF65-F5344CB8AC3E}">
        <p14:creationId xmlns:p14="http://schemas.microsoft.com/office/powerpoint/2010/main" val="979351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43</a:t>
            </a:fld>
            <a:endParaRPr lang="zh-CN" altLang="en-US"/>
          </a:p>
        </p:txBody>
      </p:sp>
    </p:spTree>
    <p:extLst>
      <p:ext uri="{BB962C8B-B14F-4D97-AF65-F5344CB8AC3E}">
        <p14:creationId xmlns:p14="http://schemas.microsoft.com/office/powerpoint/2010/main" val="1812036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44</a:t>
            </a:fld>
            <a:endParaRPr lang="zh-CN" altLang="en-US"/>
          </a:p>
        </p:txBody>
      </p:sp>
    </p:spTree>
    <p:extLst>
      <p:ext uri="{BB962C8B-B14F-4D97-AF65-F5344CB8AC3E}">
        <p14:creationId xmlns:p14="http://schemas.microsoft.com/office/powerpoint/2010/main" val="1548382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45</a:t>
            </a:fld>
            <a:endParaRPr lang="zh-CN" altLang="en-US"/>
          </a:p>
        </p:txBody>
      </p:sp>
    </p:spTree>
    <p:extLst>
      <p:ext uri="{BB962C8B-B14F-4D97-AF65-F5344CB8AC3E}">
        <p14:creationId xmlns:p14="http://schemas.microsoft.com/office/powerpoint/2010/main" val="2568253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46</a:t>
            </a:fld>
            <a:endParaRPr lang="zh-CN" altLang="en-US"/>
          </a:p>
        </p:txBody>
      </p:sp>
    </p:spTree>
    <p:extLst>
      <p:ext uri="{BB962C8B-B14F-4D97-AF65-F5344CB8AC3E}">
        <p14:creationId xmlns:p14="http://schemas.microsoft.com/office/powerpoint/2010/main" val="3549947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47</a:t>
            </a:fld>
            <a:endParaRPr lang="zh-CN" altLang="en-US"/>
          </a:p>
        </p:txBody>
      </p:sp>
    </p:spTree>
    <p:extLst>
      <p:ext uri="{BB962C8B-B14F-4D97-AF65-F5344CB8AC3E}">
        <p14:creationId xmlns:p14="http://schemas.microsoft.com/office/powerpoint/2010/main" val="2136567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Arial" panose="020B0604020202020204" pitchFamily="34" charset="0"/>
                <a:cs typeface="Arial" panose="020B0604020202020204" pitchFamily="34" charset="0"/>
              </a:rPr>
              <a:t>with </a:t>
            </a:r>
            <a:r>
              <a:rPr lang="en-US" altLang="zh-CN" sz="1200" b="1" dirty="0" err="1">
                <a:latin typeface="Arial" panose="020B0604020202020204" pitchFamily="34" charset="0"/>
                <a:cs typeface="Arial" panose="020B0604020202020204" pitchFamily="34" charset="0"/>
              </a:rPr>
              <a:t>LabelEncoder</a:t>
            </a:r>
            <a:r>
              <a:rPr lang="en-US" altLang="zh-CN" sz="1200" b="1" dirty="0">
                <a:latin typeface="Arial" panose="020B0604020202020204" pitchFamily="34" charset="0"/>
                <a:cs typeface="Arial" panose="020B0604020202020204" pitchFamily="34" charset="0"/>
              </a:rPr>
              <a:t>, we have MCC 0.47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Arial" panose="020B0604020202020204" pitchFamily="34" charset="0"/>
                <a:cs typeface="Arial" panose="020B0604020202020204" pitchFamily="34" charset="0"/>
              </a:rPr>
              <a:t>But without </a:t>
            </a:r>
            <a:r>
              <a:rPr lang="en-US" altLang="zh-CN" sz="1200" b="1" dirty="0" err="1">
                <a:latin typeface="Arial" panose="020B0604020202020204" pitchFamily="34" charset="0"/>
                <a:cs typeface="Arial" panose="020B0604020202020204" pitchFamily="34" charset="0"/>
              </a:rPr>
              <a:t>LabelEncoder</a:t>
            </a:r>
            <a:r>
              <a:rPr lang="en-US" altLang="zh-CN" sz="1200" b="1" dirty="0">
                <a:latin typeface="Arial" panose="020B0604020202020204" pitchFamily="34" charset="0"/>
                <a:cs typeface="Arial" panose="020B0604020202020204" pitchFamily="34" charset="0"/>
              </a:rPr>
              <a:t>, we have MCC 0.50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FD406AF8-F6E8-419F-A9D1-5E46C57E24C6}" type="slidenum">
              <a:rPr lang="zh-CN" altLang="en-US" smtClean="0"/>
              <a:t>48</a:t>
            </a:fld>
            <a:endParaRPr lang="zh-CN" altLang="en-US"/>
          </a:p>
        </p:txBody>
      </p:sp>
    </p:spTree>
    <p:extLst>
      <p:ext uri="{BB962C8B-B14F-4D97-AF65-F5344CB8AC3E}">
        <p14:creationId xmlns:p14="http://schemas.microsoft.com/office/powerpoint/2010/main" val="3362166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use </a:t>
            </a:r>
            <a:r>
              <a:rPr lang="en-US" altLang="zh-CN" dirty="0" err="1"/>
              <a:t>sklearn</a:t>
            </a:r>
            <a:r>
              <a:rPr lang="en-US" altLang="zh-CN" dirty="0"/>
              <a:t> to develop my logistic regression</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52</a:t>
            </a:fld>
            <a:endParaRPr lang="zh-CN" altLang="en-US"/>
          </a:p>
        </p:txBody>
      </p:sp>
    </p:spTree>
    <p:extLst>
      <p:ext uri="{BB962C8B-B14F-4D97-AF65-F5344CB8AC3E}">
        <p14:creationId xmlns:p14="http://schemas.microsoft.com/office/powerpoint/2010/main" val="3190941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the ACC is around 0.82 and MCC is around 0.45. My mean five-fold cross validation score is 0.80.</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54</a:t>
            </a:fld>
            <a:endParaRPr lang="zh-CN" altLang="en-US"/>
          </a:p>
        </p:txBody>
      </p:sp>
    </p:spTree>
    <p:extLst>
      <p:ext uri="{BB962C8B-B14F-4D97-AF65-F5344CB8AC3E}">
        <p14:creationId xmlns:p14="http://schemas.microsoft.com/office/powerpoint/2010/main" val="622926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business insights part, we focus to find target customers and develop a certain pattern to help us be more effective. </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55</a:t>
            </a:fld>
            <a:endParaRPr lang="zh-CN" altLang="en-US"/>
          </a:p>
        </p:txBody>
      </p:sp>
    </p:spTree>
    <p:extLst>
      <p:ext uri="{BB962C8B-B14F-4D97-AF65-F5344CB8AC3E}">
        <p14:creationId xmlns:p14="http://schemas.microsoft.com/office/powerpoint/2010/main" val="3661958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feature importance before and after the feature engineering, I choose 5 attributes of them including age, job, </a:t>
            </a:r>
            <a:r>
              <a:rPr lang="en-US" altLang="zh-CN" dirty="0" err="1"/>
              <a:t>poutcome</a:t>
            </a:r>
            <a:r>
              <a:rPr lang="en-US" altLang="zh-CN" dirty="0"/>
              <a:t>, contact and time.</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57</a:t>
            </a:fld>
            <a:endParaRPr lang="zh-CN" altLang="en-US"/>
          </a:p>
        </p:txBody>
      </p:sp>
    </p:spTree>
    <p:extLst>
      <p:ext uri="{BB962C8B-B14F-4D97-AF65-F5344CB8AC3E}">
        <p14:creationId xmlns:p14="http://schemas.microsoft.com/office/powerpoint/2010/main" val="347523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5</a:t>
            </a:fld>
            <a:endParaRPr lang="zh-CN" altLang="en-US"/>
          </a:p>
        </p:txBody>
      </p:sp>
    </p:spTree>
    <p:extLst>
      <p:ext uri="{BB962C8B-B14F-4D97-AF65-F5344CB8AC3E}">
        <p14:creationId xmlns:p14="http://schemas.microsoft.com/office/powerpoint/2010/main" val="4073815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the way, the duration seems very important in the model, however, the goal is to seek best candidates who will have the best odds to subscribe, the call duration can’t be known before. So this feature will not be covered.</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58</a:t>
            </a:fld>
            <a:endParaRPr lang="zh-CN" altLang="en-US"/>
          </a:p>
        </p:txBody>
      </p:sp>
    </p:spTree>
    <p:extLst>
      <p:ext uri="{BB962C8B-B14F-4D97-AF65-F5344CB8AC3E}">
        <p14:creationId xmlns:p14="http://schemas.microsoft.com/office/powerpoint/2010/main" val="3804877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attribute: age, we slice the age feature at 30 years to make three easily interpretable classes. They are older, middle and younger group. From the table, we can easily find that the banks are not very much interested in contacting the older population and the group proportion is only 2.2%.  However, older people are more likely to subscribe, with a percentage of 45.5. While the middle group is opposite: banks are interested in them, but only 9.4% of them are likely to subscribe. </a:t>
            </a:r>
            <a:endParaRPr kumimoji="1" lang="zh-CN" altLang="en-US" dirty="0"/>
          </a:p>
        </p:txBody>
      </p:sp>
      <p:sp>
        <p:nvSpPr>
          <p:cNvPr id="4" name="灯片编号占位符 3"/>
          <p:cNvSpPr>
            <a:spLocks noGrp="1"/>
          </p:cNvSpPr>
          <p:nvPr>
            <p:ph type="sldNum" sz="quarter" idx="5"/>
          </p:nvPr>
        </p:nvSpPr>
        <p:spPr/>
        <p:txBody>
          <a:bodyPr/>
          <a:lstStyle/>
          <a:p>
            <a:fld id="{5717BB6B-976A-F64A-A4FA-DB145182DEFC}" type="slidenum">
              <a:rPr kumimoji="1" lang="zh-CN" altLang="en-US" smtClean="0"/>
              <a:t>59</a:t>
            </a:fld>
            <a:endParaRPr kumimoji="1" lang="zh-CN" altLang="en-US"/>
          </a:p>
        </p:txBody>
      </p:sp>
    </p:spTree>
    <p:extLst>
      <p:ext uri="{BB962C8B-B14F-4D97-AF65-F5344CB8AC3E}">
        <p14:creationId xmlns:p14="http://schemas.microsoft.com/office/powerpoint/2010/main" val="1712526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attribute: job, we find the top 3 categories which show the best relative frequencies of term deposit subscription, they are students, retired people and unemployed people. The 3 groups have something in common, that is: all these people don’t have a current job. So we guess the reason might be these kind of people are less sharp…and have more time and patience with the telemarketer. </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60</a:t>
            </a:fld>
            <a:endParaRPr lang="zh-CN" altLang="en-US"/>
          </a:p>
        </p:txBody>
      </p:sp>
    </p:spTree>
    <p:extLst>
      <p:ext uri="{BB962C8B-B14F-4D97-AF65-F5344CB8AC3E}">
        <p14:creationId xmlns:p14="http://schemas.microsoft.com/office/powerpoint/2010/main" val="2565885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attribute: </a:t>
            </a:r>
            <a:r>
              <a:rPr lang="en-US" altLang="zh-CN" dirty="0" err="1"/>
              <a:t>poutcome</a:t>
            </a:r>
            <a:r>
              <a:rPr lang="en-US" altLang="zh-CN" dirty="0"/>
              <a:t> which means whether the customer is a repeat customer. We can tell from the graph that a majority of repeat customers accepted it again. For the customers who didn’t accept it last time, they’re still more enthusiastic to accept it than people who haven’t been contacted before. </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61</a:t>
            </a:fld>
            <a:endParaRPr lang="zh-CN" altLang="en-US"/>
          </a:p>
        </p:txBody>
      </p:sp>
    </p:spTree>
    <p:extLst>
      <p:ext uri="{BB962C8B-B14F-4D97-AF65-F5344CB8AC3E}">
        <p14:creationId xmlns:p14="http://schemas.microsoft.com/office/powerpoint/2010/main" val="3780222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the contact method also matters. Cellular responders who accept the subscription is 3 times of that in telephone responders. The reason for the difference might be that cellphones are more popular as personal use, while telephones are more used in office. Imagine a scene an officer receives a call from the telemarketer on the office telephone at work time,  the only thing he can do is say “no” to the telemarketer. </a:t>
            </a:r>
            <a:endParaRPr kumimoji="1" lang="zh-CN" altLang="en-US" dirty="0"/>
          </a:p>
        </p:txBody>
      </p:sp>
      <p:sp>
        <p:nvSpPr>
          <p:cNvPr id="4" name="灯片编号占位符 3"/>
          <p:cNvSpPr>
            <a:spLocks noGrp="1"/>
          </p:cNvSpPr>
          <p:nvPr>
            <p:ph type="sldNum" sz="quarter" idx="5"/>
          </p:nvPr>
        </p:nvSpPr>
        <p:spPr/>
        <p:txBody>
          <a:bodyPr/>
          <a:lstStyle/>
          <a:p>
            <a:fld id="{5717BB6B-976A-F64A-A4FA-DB145182DEFC}" type="slidenum">
              <a:rPr kumimoji="1" lang="zh-CN" altLang="en-US" smtClean="0"/>
              <a:t>62</a:t>
            </a:fld>
            <a:endParaRPr kumimoji="1" lang="zh-CN" altLang="en-US"/>
          </a:p>
        </p:txBody>
      </p:sp>
    </p:spTree>
    <p:extLst>
      <p:ext uri="{BB962C8B-B14F-4D97-AF65-F5344CB8AC3E}">
        <p14:creationId xmlns:p14="http://schemas.microsoft.com/office/powerpoint/2010/main" val="18981261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Month is also significant. It seems that some performance goal needs to be achieved for the company in a certain “busy month” like May, but the return is relatively low.  </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63</a:t>
            </a:fld>
            <a:endParaRPr lang="zh-CN" altLang="en-US"/>
          </a:p>
        </p:txBody>
      </p:sp>
    </p:spTree>
    <p:extLst>
      <p:ext uri="{BB962C8B-B14F-4D97-AF65-F5344CB8AC3E}">
        <p14:creationId xmlns:p14="http://schemas.microsoft.com/office/powerpoint/2010/main" val="2968299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in some months like March and September, when they just make a small number of phone calls, the return is really high. </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64</a:t>
            </a:fld>
            <a:endParaRPr lang="zh-CN" altLang="en-US"/>
          </a:p>
        </p:txBody>
      </p:sp>
    </p:spTree>
    <p:extLst>
      <p:ext uri="{BB962C8B-B14F-4D97-AF65-F5344CB8AC3E}">
        <p14:creationId xmlns:p14="http://schemas.microsoft.com/office/powerpoint/2010/main" val="234881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17BB6B-976A-F64A-A4FA-DB145182DEFC}" type="slidenum">
              <a:rPr kumimoji="1" lang="zh-CN" altLang="en-US" smtClean="0"/>
              <a:t>65</a:t>
            </a:fld>
            <a:endParaRPr kumimoji="1" lang="zh-CN" altLang="en-US"/>
          </a:p>
        </p:txBody>
      </p:sp>
    </p:spTree>
    <p:extLst>
      <p:ext uri="{BB962C8B-B14F-4D97-AF65-F5344CB8AC3E}">
        <p14:creationId xmlns:p14="http://schemas.microsoft.com/office/powerpoint/2010/main" val="2812262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68</a:t>
            </a:fld>
            <a:endParaRPr lang="zh-CN" altLang="en-US"/>
          </a:p>
        </p:txBody>
      </p:sp>
    </p:spTree>
    <p:extLst>
      <p:ext uri="{BB962C8B-B14F-4D97-AF65-F5344CB8AC3E}">
        <p14:creationId xmlns:p14="http://schemas.microsoft.com/office/powerpoint/2010/main" val="1572370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69</a:t>
            </a:fld>
            <a:endParaRPr lang="zh-CN" altLang="en-US"/>
          </a:p>
        </p:txBody>
      </p:sp>
    </p:spTree>
    <p:extLst>
      <p:ext uri="{BB962C8B-B14F-4D97-AF65-F5344CB8AC3E}">
        <p14:creationId xmlns:p14="http://schemas.microsoft.com/office/powerpoint/2010/main" val="1552916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Default is mean whether it </a:t>
            </a:r>
            <a:r>
              <a:rPr lang="en-US" altLang="zh-CN" sz="1200" b="0" i="0" dirty="0">
                <a:effectLst/>
                <a:latin typeface="+mj-lt"/>
              </a:rPr>
              <a:t>has credit in default</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6</a:t>
            </a:fld>
            <a:endParaRPr lang="zh-CN" altLang="en-US"/>
          </a:p>
        </p:txBody>
      </p:sp>
    </p:spTree>
    <p:extLst>
      <p:ext uri="{BB962C8B-B14F-4D97-AF65-F5344CB8AC3E}">
        <p14:creationId xmlns:p14="http://schemas.microsoft.com/office/powerpoint/2010/main" val="3378721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max 82 and mean value is 4.3</a:t>
            </a:r>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7</a:t>
            </a:fld>
            <a:endParaRPr lang="zh-CN" altLang="en-US"/>
          </a:p>
        </p:txBody>
      </p:sp>
    </p:spTree>
    <p:extLst>
      <p:ext uri="{BB962C8B-B14F-4D97-AF65-F5344CB8AC3E}">
        <p14:creationId xmlns:p14="http://schemas.microsoft.com/office/powerpoint/2010/main" val="1264473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406AF8-F6E8-419F-A9D1-5E46C57E24C6}" type="slidenum">
              <a:rPr lang="zh-CN" altLang="en-US" smtClean="0"/>
              <a:t>8</a:t>
            </a:fld>
            <a:endParaRPr lang="zh-CN" altLang="en-US"/>
          </a:p>
        </p:txBody>
      </p:sp>
    </p:spTree>
    <p:extLst>
      <p:ext uri="{BB962C8B-B14F-4D97-AF65-F5344CB8AC3E}">
        <p14:creationId xmlns:p14="http://schemas.microsoft.com/office/powerpoint/2010/main" val="3795530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 we view the data, there is no missing value.</a:t>
            </a:r>
          </a:p>
          <a:p>
            <a:r>
              <a:rPr kumimoji="1" lang="en-US" altLang="zh-CN" dirty="0" err="1"/>
              <a:t>i</a:t>
            </a:r>
            <a:r>
              <a:rPr kumimoji="1" lang="en-US" altLang="zh-CN" dirty="0"/>
              <a:t> transform the 2-level factor into 0 and 1</a:t>
            </a:r>
          </a:p>
          <a:p>
            <a:r>
              <a:rPr kumimoji="1" lang="en-US" altLang="zh-CN" dirty="0" err="1"/>
              <a:t>i</a:t>
            </a:r>
            <a:r>
              <a:rPr kumimoji="1" lang="en-US" altLang="zh-CN" dirty="0"/>
              <a:t> create a new column time describing the period when the last contact was conducted</a:t>
            </a:r>
            <a:endParaRPr kumimoji="1" lang="zh-CN" altLang="en-US" dirty="0"/>
          </a:p>
        </p:txBody>
      </p:sp>
      <p:sp>
        <p:nvSpPr>
          <p:cNvPr id="4" name="灯片编号占位符 3"/>
          <p:cNvSpPr>
            <a:spLocks noGrp="1"/>
          </p:cNvSpPr>
          <p:nvPr>
            <p:ph type="sldNum" sz="quarter" idx="5"/>
          </p:nvPr>
        </p:nvSpPr>
        <p:spPr/>
        <p:txBody>
          <a:bodyPr/>
          <a:lstStyle/>
          <a:p>
            <a:fld id="{66169096-D26D-2F43-AF75-DF5A4B832388}" type="slidenum">
              <a:rPr kumimoji="1" lang="zh-CN" altLang="en-US" smtClean="0"/>
              <a:t>11</a:t>
            </a:fld>
            <a:endParaRPr kumimoji="1" lang="zh-CN" altLang="en-US"/>
          </a:p>
        </p:txBody>
      </p:sp>
    </p:spTree>
    <p:extLst>
      <p:ext uri="{BB962C8B-B14F-4D97-AF65-F5344CB8AC3E}">
        <p14:creationId xmlns:p14="http://schemas.microsoft.com/office/powerpoint/2010/main" val="166365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i</a:t>
            </a:r>
            <a:r>
              <a:rPr kumimoji="1" lang="en-US" altLang="zh-CN" dirty="0"/>
              <a:t> use </a:t>
            </a:r>
            <a:r>
              <a:rPr kumimoji="1" lang="en-US" altLang="zh-CN" dirty="0" err="1"/>
              <a:t>onehot</a:t>
            </a:r>
            <a:r>
              <a:rPr kumimoji="1" lang="en-US" altLang="zh-CN" dirty="0"/>
              <a:t> encoder to break down the multi-level columns and transform it into binary columns.</a:t>
            </a:r>
            <a:endParaRPr kumimoji="1" lang="zh-CN" altLang="en-US" dirty="0"/>
          </a:p>
        </p:txBody>
      </p:sp>
      <p:sp>
        <p:nvSpPr>
          <p:cNvPr id="4" name="灯片编号占位符 3"/>
          <p:cNvSpPr>
            <a:spLocks noGrp="1"/>
          </p:cNvSpPr>
          <p:nvPr>
            <p:ph type="sldNum" sz="quarter" idx="5"/>
          </p:nvPr>
        </p:nvSpPr>
        <p:spPr/>
        <p:txBody>
          <a:bodyPr/>
          <a:lstStyle/>
          <a:p>
            <a:fld id="{66169096-D26D-2F43-AF75-DF5A4B832388}" type="slidenum">
              <a:rPr kumimoji="1" lang="zh-CN" altLang="en-US" smtClean="0"/>
              <a:t>12</a:t>
            </a:fld>
            <a:endParaRPr kumimoji="1" lang="zh-CN" altLang="en-US"/>
          </a:p>
        </p:txBody>
      </p:sp>
    </p:spTree>
    <p:extLst>
      <p:ext uri="{BB962C8B-B14F-4D97-AF65-F5344CB8AC3E}">
        <p14:creationId xmlns:p14="http://schemas.microsoft.com/office/powerpoint/2010/main" val="968389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01EEB07-BA3A-4D16-8013-F96ABE2AA77F}" type="datetimeFigureOut">
              <a:rPr lang="zh-CN" altLang="en-US" smtClean="0"/>
              <a:t>2021/10/20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CE46FB-B593-482D-9758-2B769B06F57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1EEB07-BA3A-4D16-8013-F96ABE2AA77F}" type="datetimeFigureOut">
              <a:rPr lang="zh-CN" altLang="en-US" smtClean="0"/>
              <a:t>2021/10/20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E46FB-B593-482D-9758-2B769B06F57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cikit-learn.org/stable/modules/classes.html#module-sklearn.ensemble"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392832" y="4592637"/>
            <a:ext cx="16022272" cy="7657835"/>
            <a:chOff x="-1044624" y="3444478"/>
            <a:chExt cx="12016704" cy="5743376"/>
          </a:xfrm>
        </p:grpSpPr>
        <p:sp>
          <p:nvSpPr>
            <p:cNvPr id="8" name="椭圆 7"/>
            <p:cNvSpPr/>
            <p:nvPr/>
          </p:nvSpPr>
          <p:spPr>
            <a:xfrm>
              <a:off x="4932040"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 name="组合 12"/>
            <p:cNvGrpSpPr/>
            <p:nvPr/>
          </p:nvGrpSpPr>
          <p:grpSpPr>
            <a:xfrm>
              <a:off x="-1044624" y="3444478"/>
              <a:ext cx="12016704" cy="5607992"/>
              <a:chOff x="-1044624" y="3579862"/>
              <a:chExt cx="12016704" cy="5607992"/>
            </a:xfrm>
          </p:grpSpPr>
          <p:grpSp>
            <p:nvGrpSpPr>
              <p:cNvPr id="12" name="组合 11"/>
              <p:cNvGrpSpPr/>
              <p:nvPr/>
            </p:nvGrpSpPr>
            <p:grpSpPr>
              <a:xfrm>
                <a:off x="-558948" y="3579862"/>
                <a:ext cx="11531028" cy="5535984"/>
                <a:chOff x="-558948" y="3579862"/>
                <a:chExt cx="11531028" cy="5535984"/>
              </a:xfrm>
            </p:grpSpPr>
            <p:sp>
              <p:nvSpPr>
                <p:cNvPr id="4" name="椭圆 3"/>
                <p:cNvSpPr/>
                <p:nvPr/>
              </p:nvSpPr>
              <p:spPr>
                <a:xfrm>
                  <a:off x="5076056" y="3579862"/>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475656"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6660232" y="4011910"/>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596976" y="4803998"/>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558948"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椭圆 10"/>
              <p:cNvSpPr/>
              <p:nvPr/>
            </p:nvSpPr>
            <p:spPr>
              <a:xfrm>
                <a:off x="-1044624"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nvGrpSpPr>
          <p:cNvPr id="17" name="组合 16"/>
          <p:cNvGrpSpPr/>
          <p:nvPr/>
        </p:nvGrpSpPr>
        <p:grpSpPr>
          <a:xfrm>
            <a:off x="-1392832" y="-3835168"/>
            <a:ext cx="7700101" cy="5011803"/>
            <a:chOff x="-1044624" y="-2540818"/>
            <a:chExt cx="5775076" cy="3758852"/>
          </a:xfrm>
        </p:grpSpPr>
        <p:sp>
          <p:nvSpPr>
            <p:cNvPr id="5" name="椭圆 4"/>
            <p:cNvSpPr/>
            <p:nvPr/>
          </p:nvSpPr>
          <p:spPr>
            <a:xfrm>
              <a:off x="-516098" y="-2036762"/>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683568"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475656" y="-2324794"/>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1044624"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 name="组合 20"/>
          <p:cNvGrpSpPr/>
          <p:nvPr/>
        </p:nvGrpSpPr>
        <p:grpSpPr>
          <a:xfrm>
            <a:off x="2889267" y="312539"/>
            <a:ext cx="384043" cy="384043"/>
            <a:chOff x="5931520" y="378420"/>
            <a:chExt cx="288032" cy="288032"/>
          </a:xfrm>
        </p:grpSpPr>
        <p:sp>
          <p:nvSpPr>
            <p:cNvPr id="19" name="椭圆 1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 name="组合 21"/>
          <p:cNvGrpSpPr/>
          <p:nvPr/>
        </p:nvGrpSpPr>
        <p:grpSpPr>
          <a:xfrm>
            <a:off x="1776141" y="43168"/>
            <a:ext cx="288032" cy="288032"/>
            <a:chOff x="5931520" y="378420"/>
            <a:chExt cx="288032" cy="288032"/>
          </a:xfrm>
        </p:grpSpPr>
        <p:sp>
          <p:nvSpPr>
            <p:cNvPr id="23" name="椭圆 22"/>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 name="组合 24"/>
          <p:cNvGrpSpPr/>
          <p:nvPr/>
        </p:nvGrpSpPr>
        <p:grpSpPr>
          <a:xfrm>
            <a:off x="6960096" y="5936788"/>
            <a:ext cx="384043" cy="384043"/>
            <a:chOff x="5931520" y="378420"/>
            <a:chExt cx="288032" cy="288032"/>
          </a:xfrm>
        </p:grpSpPr>
        <p:sp>
          <p:nvSpPr>
            <p:cNvPr id="26" name="椭圆 25"/>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椭圆 26"/>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 name="组合 27"/>
          <p:cNvGrpSpPr/>
          <p:nvPr/>
        </p:nvGrpSpPr>
        <p:grpSpPr>
          <a:xfrm>
            <a:off x="9113807" y="6366339"/>
            <a:ext cx="336815" cy="336815"/>
            <a:chOff x="5931520" y="378420"/>
            <a:chExt cx="288032" cy="288032"/>
          </a:xfrm>
        </p:grpSpPr>
        <p:sp>
          <p:nvSpPr>
            <p:cNvPr id="29" name="椭圆 2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椭圆 2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 name="组合 30"/>
          <p:cNvGrpSpPr/>
          <p:nvPr/>
        </p:nvGrpSpPr>
        <p:grpSpPr>
          <a:xfrm>
            <a:off x="11280579" y="5000295"/>
            <a:ext cx="336815" cy="336815"/>
            <a:chOff x="5931520" y="378420"/>
            <a:chExt cx="288032" cy="288032"/>
          </a:xfrm>
        </p:grpSpPr>
        <p:sp>
          <p:nvSpPr>
            <p:cNvPr id="32" name="椭圆 31"/>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椭圆 32"/>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 name="组合 33"/>
          <p:cNvGrpSpPr/>
          <p:nvPr/>
        </p:nvGrpSpPr>
        <p:grpSpPr>
          <a:xfrm>
            <a:off x="2188627" y="6306525"/>
            <a:ext cx="288032" cy="288032"/>
            <a:chOff x="5931520" y="378420"/>
            <a:chExt cx="288032" cy="288032"/>
          </a:xfrm>
        </p:grpSpPr>
        <p:sp>
          <p:nvSpPr>
            <p:cNvPr id="35" name="椭圆 34"/>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椭圆 35"/>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TextBox 36"/>
          <p:cNvSpPr txBox="1"/>
          <p:nvPr/>
        </p:nvSpPr>
        <p:spPr>
          <a:xfrm>
            <a:off x="1614709" y="1113767"/>
            <a:ext cx="9562105" cy="923330"/>
          </a:xfrm>
          <a:prstGeom prst="rect">
            <a:avLst/>
          </a:prstGeom>
          <a:noFill/>
        </p:spPr>
        <p:txBody>
          <a:bodyPr wrap="none" rtlCol="0">
            <a:spAutoFit/>
          </a:bodyPr>
          <a:lstStyle/>
          <a:p>
            <a:r>
              <a:rPr lang="en-US" altLang="zh-CN" sz="5400" b="1" dirty="0">
                <a:solidFill>
                  <a:schemeClr val="accent4">
                    <a:lumMod val="75000"/>
                  </a:schemeClr>
                </a:solidFill>
                <a:latin typeface="微软雅黑" pitchFamily="34" charset="-122"/>
                <a:ea typeface="微软雅黑" pitchFamily="34" charset="-122"/>
              </a:rPr>
              <a:t>Data Mining Group Project</a:t>
            </a:r>
            <a:endParaRPr lang="zh-CN" altLang="en-US" sz="5400" b="1" dirty="0">
              <a:solidFill>
                <a:schemeClr val="bg1">
                  <a:lumMod val="50000"/>
                </a:schemeClr>
              </a:solidFill>
              <a:latin typeface="微软雅黑" pitchFamily="34" charset="-122"/>
              <a:ea typeface="微软雅黑" pitchFamily="34" charset="-122"/>
            </a:endParaRPr>
          </a:p>
        </p:txBody>
      </p:sp>
      <p:sp>
        <p:nvSpPr>
          <p:cNvPr id="38" name="TextBox 37"/>
          <p:cNvSpPr txBox="1"/>
          <p:nvPr/>
        </p:nvSpPr>
        <p:spPr>
          <a:xfrm>
            <a:off x="3353903" y="2358272"/>
            <a:ext cx="5339090" cy="2554545"/>
          </a:xfrm>
          <a:prstGeom prst="rect">
            <a:avLst/>
          </a:prstGeom>
          <a:noFill/>
        </p:spPr>
        <p:txBody>
          <a:bodyPr wrap="none" rtlCol="0">
            <a:spAutoFit/>
          </a:bodyPr>
          <a:lstStyle/>
          <a:p>
            <a:r>
              <a:rPr lang="en-US" altLang="zh-CN" sz="3200" dirty="0">
                <a:solidFill>
                  <a:schemeClr val="accent4">
                    <a:lumMod val="75000"/>
                  </a:schemeClr>
                </a:solidFill>
                <a:ea typeface="Adobe Gothic Std B" pitchFamily="34" charset="-128"/>
              </a:rPr>
              <a:t>G2103100K  Qin Molei</a:t>
            </a:r>
          </a:p>
          <a:p>
            <a:r>
              <a:rPr lang="en-US" altLang="zh-CN" sz="3200" dirty="0">
                <a:solidFill>
                  <a:schemeClr val="accent4">
                    <a:lumMod val="75000"/>
                  </a:schemeClr>
                </a:solidFill>
                <a:ea typeface="Adobe Gothic Std B" pitchFamily="34" charset="-128"/>
              </a:rPr>
              <a:t>G2103099G  Tao Ran</a:t>
            </a:r>
          </a:p>
          <a:p>
            <a:r>
              <a:rPr lang="en-US" altLang="zh-CN" sz="3200" dirty="0">
                <a:solidFill>
                  <a:schemeClr val="accent4">
                    <a:lumMod val="75000"/>
                  </a:schemeClr>
                </a:solidFill>
                <a:ea typeface="Adobe Gothic Std B" pitchFamily="34" charset="-128"/>
              </a:rPr>
              <a:t>G2103106C  Wang </a:t>
            </a:r>
            <a:r>
              <a:rPr lang="en-US" altLang="zh-CN" sz="3200" dirty="0" err="1">
                <a:solidFill>
                  <a:schemeClr val="accent4">
                    <a:lumMod val="75000"/>
                  </a:schemeClr>
                </a:solidFill>
                <a:ea typeface="Adobe Gothic Std B" pitchFamily="34" charset="-128"/>
              </a:rPr>
              <a:t>Qingguo</a:t>
            </a:r>
            <a:endParaRPr lang="en-US" altLang="zh-CN" sz="3200" dirty="0">
              <a:solidFill>
                <a:schemeClr val="accent4">
                  <a:lumMod val="75000"/>
                </a:schemeClr>
              </a:solidFill>
              <a:ea typeface="Adobe Gothic Std B" pitchFamily="34" charset="-128"/>
            </a:endParaRPr>
          </a:p>
          <a:p>
            <a:r>
              <a:rPr lang="en-US" altLang="zh-CN" sz="3200" dirty="0">
                <a:solidFill>
                  <a:schemeClr val="accent4">
                    <a:lumMod val="75000"/>
                  </a:schemeClr>
                </a:solidFill>
                <a:ea typeface="Adobe Gothic Std B" pitchFamily="34" charset="-128"/>
              </a:rPr>
              <a:t>G2103131A   Wu Mingjing</a:t>
            </a:r>
          </a:p>
          <a:p>
            <a:r>
              <a:rPr lang="en-US" altLang="zh-CN" sz="3200" dirty="0">
                <a:solidFill>
                  <a:schemeClr val="accent4">
                    <a:lumMod val="75000"/>
                  </a:schemeClr>
                </a:solidFill>
                <a:ea typeface="Adobe Gothic Std B" pitchFamily="34" charset="-128"/>
              </a:rPr>
              <a:t>G2103160J    Zhou Duo</a:t>
            </a:r>
            <a:endParaRPr lang="zh-CN" altLang="en-US" sz="3200" dirty="0">
              <a:solidFill>
                <a:schemeClr val="accent4">
                  <a:lumMod val="75000"/>
                </a:schemeClr>
              </a:solidFill>
            </a:endParaRPr>
          </a:p>
        </p:txBody>
      </p:sp>
    </p:spTree>
    <p:extLst>
      <p:ext uri="{BB962C8B-B14F-4D97-AF65-F5344CB8AC3E}">
        <p14:creationId xmlns:p14="http://schemas.microsoft.com/office/powerpoint/2010/main" val="2257930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392832" y="4592637"/>
            <a:ext cx="16022272" cy="7657835"/>
            <a:chOff x="-1044624" y="3444478"/>
            <a:chExt cx="12016704" cy="5743376"/>
          </a:xfrm>
        </p:grpSpPr>
        <p:sp>
          <p:nvSpPr>
            <p:cNvPr id="8" name="椭圆 7"/>
            <p:cNvSpPr/>
            <p:nvPr/>
          </p:nvSpPr>
          <p:spPr>
            <a:xfrm>
              <a:off x="4932040"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 name="组合 12"/>
            <p:cNvGrpSpPr/>
            <p:nvPr/>
          </p:nvGrpSpPr>
          <p:grpSpPr>
            <a:xfrm>
              <a:off x="-1044624" y="3444478"/>
              <a:ext cx="12016704" cy="5607992"/>
              <a:chOff x="-1044624" y="3579862"/>
              <a:chExt cx="12016704" cy="5607992"/>
            </a:xfrm>
          </p:grpSpPr>
          <p:grpSp>
            <p:nvGrpSpPr>
              <p:cNvPr id="12" name="组合 11"/>
              <p:cNvGrpSpPr/>
              <p:nvPr/>
            </p:nvGrpSpPr>
            <p:grpSpPr>
              <a:xfrm>
                <a:off x="-558948" y="3579862"/>
                <a:ext cx="11531028" cy="5535984"/>
                <a:chOff x="-558948" y="3579862"/>
                <a:chExt cx="11531028" cy="5535984"/>
              </a:xfrm>
            </p:grpSpPr>
            <p:sp>
              <p:nvSpPr>
                <p:cNvPr id="4" name="椭圆 3"/>
                <p:cNvSpPr/>
                <p:nvPr/>
              </p:nvSpPr>
              <p:spPr>
                <a:xfrm>
                  <a:off x="5076056" y="3579862"/>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475656"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6660232" y="4011910"/>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596976" y="4803998"/>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558948"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椭圆 10"/>
              <p:cNvSpPr/>
              <p:nvPr/>
            </p:nvSpPr>
            <p:spPr>
              <a:xfrm>
                <a:off x="-1044624"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nvGrpSpPr>
          <p:cNvPr id="17" name="组合 16"/>
          <p:cNvGrpSpPr/>
          <p:nvPr/>
        </p:nvGrpSpPr>
        <p:grpSpPr>
          <a:xfrm>
            <a:off x="-1392832" y="-3835168"/>
            <a:ext cx="7700101" cy="5011803"/>
            <a:chOff x="-1044624" y="-2540818"/>
            <a:chExt cx="5775076" cy="3758852"/>
          </a:xfrm>
        </p:grpSpPr>
        <p:sp>
          <p:nvSpPr>
            <p:cNvPr id="5" name="椭圆 4"/>
            <p:cNvSpPr/>
            <p:nvPr/>
          </p:nvSpPr>
          <p:spPr>
            <a:xfrm>
              <a:off x="-516098" y="-2036762"/>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683568"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475656" y="-2324794"/>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1044624"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 name="组合 20"/>
          <p:cNvGrpSpPr/>
          <p:nvPr/>
        </p:nvGrpSpPr>
        <p:grpSpPr>
          <a:xfrm>
            <a:off x="2889267" y="312539"/>
            <a:ext cx="384043" cy="384043"/>
            <a:chOff x="5931520" y="378420"/>
            <a:chExt cx="288032" cy="288032"/>
          </a:xfrm>
        </p:grpSpPr>
        <p:sp>
          <p:nvSpPr>
            <p:cNvPr id="19" name="椭圆 1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 name="组合 21"/>
          <p:cNvGrpSpPr/>
          <p:nvPr/>
        </p:nvGrpSpPr>
        <p:grpSpPr>
          <a:xfrm>
            <a:off x="1776141" y="43168"/>
            <a:ext cx="288032" cy="288032"/>
            <a:chOff x="5931520" y="378420"/>
            <a:chExt cx="288032" cy="288032"/>
          </a:xfrm>
        </p:grpSpPr>
        <p:sp>
          <p:nvSpPr>
            <p:cNvPr id="23" name="椭圆 22"/>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 name="组合 24"/>
          <p:cNvGrpSpPr/>
          <p:nvPr/>
        </p:nvGrpSpPr>
        <p:grpSpPr>
          <a:xfrm>
            <a:off x="6960096" y="5936788"/>
            <a:ext cx="384043" cy="384043"/>
            <a:chOff x="5931520" y="378420"/>
            <a:chExt cx="288032" cy="288032"/>
          </a:xfrm>
        </p:grpSpPr>
        <p:sp>
          <p:nvSpPr>
            <p:cNvPr id="26" name="椭圆 25"/>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椭圆 26"/>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 name="组合 27"/>
          <p:cNvGrpSpPr/>
          <p:nvPr/>
        </p:nvGrpSpPr>
        <p:grpSpPr>
          <a:xfrm>
            <a:off x="9113807" y="6366339"/>
            <a:ext cx="336815" cy="336815"/>
            <a:chOff x="5931520" y="378420"/>
            <a:chExt cx="288032" cy="288032"/>
          </a:xfrm>
        </p:grpSpPr>
        <p:sp>
          <p:nvSpPr>
            <p:cNvPr id="29" name="椭圆 2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椭圆 2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 name="组合 30"/>
          <p:cNvGrpSpPr/>
          <p:nvPr/>
        </p:nvGrpSpPr>
        <p:grpSpPr>
          <a:xfrm>
            <a:off x="11280579" y="5000295"/>
            <a:ext cx="336815" cy="336815"/>
            <a:chOff x="5931520" y="378420"/>
            <a:chExt cx="288032" cy="288032"/>
          </a:xfrm>
        </p:grpSpPr>
        <p:sp>
          <p:nvSpPr>
            <p:cNvPr id="32" name="椭圆 31"/>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椭圆 32"/>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 name="组合 33"/>
          <p:cNvGrpSpPr/>
          <p:nvPr/>
        </p:nvGrpSpPr>
        <p:grpSpPr>
          <a:xfrm>
            <a:off x="2188627" y="6306525"/>
            <a:ext cx="288032" cy="288032"/>
            <a:chOff x="5931520" y="378420"/>
            <a:chExt cx="288032" cy="288032"/>
          </a:xfrm>
        </p:grpSpPr>
        <p:sp>
          <p:nvSpPr>
            <p:cNvPr id="35" name="椭圆 34"/>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椭圆 35"/>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TextBox 36"/>
          <p:cNvSpPr txBox="1"/>
          <p:nvPr/>
        </p:nvSpPr>
        <p:spPr>
          <a:xfrm>
            <a:off x="2612699" y="1555996"/>
            <a:ext cx="7389139" cy="2585323"/>
          </a:xfrm>
          <a:prstGeom prst="rect">
            <a:avLst/>
          </a:prstGeom>
          <a:noFill/>
        </p:spPr>
        <p:txBody>
          <a:bodyPr wrap="none" rtlCol="0">
            <a:spAutoFit/>
          </a:bodyPr>
          <a:lstStyle/>
          <a:p>
            <a:pPr algn="ctr"/>
            <a:r>
              <a:rPr lang="en-US" altLang="zh-CN" sz="5400" b="1" dirty="0">
                <a:solidFill>
                  <a:schemeClr val="accent4">
                    <a:lumMod val="75000"/>
                  </a:schemeClr>
                </a:solidFill>
                <a:latin typeface="微软雅黑" pitchFamily="34" charset="-122"/>
                <a:ea typeface="微软雅黑" pitchFamily="34" charset="-122"/>
              </a:rPr>
              <a:t>Feature Engineering </a:t>
            </a:r>
          </a:p>
          <a:p>
            <a:pPr algn="ctr"/>
            <a:r>
              <a:rPr lang="en-US" altLang="zh-CN" sz="5400" b="1" dirty="0">
                <a:solidFill>
                  <a:schemeClr val="accent4">
                    <a:lumMod val="75000"/>
                  </a:schemeClr>
                </a:solidFill>
                <a:latin typeface="微软雅黑" pitchFamily="34" charset="-122"/>
                <a:ea typeface="微软雅黑" pitchFamily="34" charset="-122"/>
              </a:rPr>
              <a:t>And</a:t>
            </a:r>
          </a:p>
          <a:p>
            <a:pPr algn="ctr"/>
            <a:r>
              <a:rPr lang="en-US" altLang="zh-CN" sz="5400" b="1" dirty="0">
                <a:solidFill>
                  <a:schemeClr val="accent4">
                    <a:lumMod val="75000"/>
                  </a:schemeClr>
                </a:solidFill>
                <a:latin typeface="微软雅黑" pitchFamily="34" charset="-122"/>
                <a:ea typeface="微软雅黑" pitchFamily="34" charset="-122"/>
              </a:rPr>
              <a:t>Data Preprocessing</a:t>
            </a:r>
            <a:endParaRPr lang="zh-CN" altLang="en-US" sz="54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96160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62A33-7F29-4B7A-A7F5-3E5A4CF26DC7}"/>
              </a:ext>
            </a:extLst>
          </p:cNvPr>
          <p:cNvSpPr>
            <a:spLocks noGrp="1"/>
          </p:cNvSpPr>
          <p:nvPr>
            <p:ph type="title"/>
          </p:nvPr>
        </p:nvSpPr>
        <p:spPr/>
        <p:txBody>
          <a:bodyPr/>
          <a:lstStyle/>
          <a:p>
            <a:r>
              <a:rPr lang="en-US" altLang="zh-CN" dirty="0"/>
              <a:t>Before we split the data</a:t>
            </a:r>
            <a:endParaRPr lang="zh-CN" altLang="en-US" dirty="0"/>
          </a:p>
        </p:txBody>
      </p:sp>
      <p:sp>
        <p:nvSpPr>
          <p:cNvPr id="3" name="内容占位符 2">
            <a:extLst>
              <a:ext uri="{FF2B5EF4-FFF2-40B4-BE49-F238E27FC236}">
                <a16:creationId xmlns:a16="http://schemas.microsoft.com/office/drawing/2014/main" id="{D35D242F-7D6C-4CA5-ABB9-33AC6686CEA4}"/>
              </a:ext>
            </a:extLst>
          </p:cNvPr>
          <p:cNvSpPr>
            <a:spLocks noGrp="1"/>
          </p:cNvSpPr>
          <p:nvPr>
            <p:ph idx="1"/>
          </p:nvPr>
        </p:nvSpPr>
        <p:spPr/>
        <p:txBody>
          <a:bodyPr>
            <a:normAutofit/>
          </a:bodyPr>
          <a:lstStyle/>
          <a:p>
            <a:pPr>
              <a:lnSpc>
                <a:spcPct val="150000"/>
              </a:lnSpc>
            </a:pPr>
            <a:r>
              <a:rPr lang="en-US" altLang="zh-CN" sz="2400" dirty="0">
                <a:latin typeface="Arial" panose="020B0604020202020204" pitchFamily="34" charset="0"/>
                <a:cs typeface="Arial" panose="020B0604020202020204" pitchFamily="34" charset="0"/>
              </a:rPr>
              <a:t>We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view</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the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data</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and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find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there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no</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such thing as </a:t>
            </a:r>
            <a:r>
              <a:rPr lang="en-US" altLang="zh-CN" sz="2400" dirty="0" err="1">
                <a:latin typeface="Arial" panose="020B0604020202020204" pitchFamily="34" charset="0"/>
                <a:cs typeface="Arial" panose="020B0604020202020204" pitchFamily="34" charset="0"/>
              </a:rPr>
              <a:t>NaN</a:t>
            </a:r>
            <a:r>
              <a:rPr lang="en-US" altLang="zh-CN" sz="2400" dirty="0">
                <a:latin typeface="Arial" panose="020B0604020202020204" pitchFamily="34" charset="0"/>
                <a:cs typeface="Arial" panose="020B0604020202020204" pitchFamily="34" charset="0"/>
              </a:rPr>
              <a:t>, so we are good to go.</a:t>
            </a:r>
          </a:p>
          <a:p>
            <a:pPr>
              <a:lnSpc>
                <a:spcPct val="150000"/>
              </a:lnSpc>
            </a:pPr>
            <a:r>
              <a:rPr lang="en-US" altLang="zh-CN" sz="2400" dirty="0">
                <a:latin typeface="Arial" panose="020B0604020202020204" pitchFamily="34" charset="0"/>
                <a:cs typeface="Arial" panose="020B0604020202020204" pitchFamily="34" charset="0"/>
              </a:rPr>
              <a:t>I replace no with 0 and yes with 1 for the whole data set</a:t>
            </a:r>
          </a:p>
          <a:p>
            <a:pPr>
              <a:lnSpc>
                <a:spcPct val="150000"/>
              </a:lnSpc>
            </a:pPr>
            <a:r>
              <a:rPr lang="en-US" altLang="zh-CN" sz="2400" dirty="0">
                <a:latin typeface="Arial" panose="020B0604020202020204" pitchFamily="34" charset="0"/>
                <a:cs typeface="Arial" panose="020B0604020202020204" pitchFamily="34" charset="0"/>
              </a:rPr>
              <a:t>I first make the </a:t>
            </a:r>
            <a:r>
              <a:rPr lang="en-US" altLang="zh-CN" sz="2400" dirty="0" err="1">
                <a:latin typeface="Arial" panose="020B0604020202020204" pitchFamily="34" charset="0"/>
                <a:cs typeface="Arial" panose="020B0604020202020204" pitchFamily="34" charset="0"/>
              </a:rPr>
              <a:t>column”month</a:t>
            </a:r>
            <a:r>
              <a:rPr lang="en-US" altLang="zh-CN" sz="2400" dirty="0">
                <a:latin typeface="Arial" panose="020B0604020202020204" pitchFamily="34" charset="0"/>
                <a:cs typeface="Arial" panose="020B0604020202020204" pitchFamily="34" charset="0"/>
              </a:rPr>
              <a:t>” into numerical form and then combine “month”, ”day” together and form a new column named “time”, where “</a:t>
            </a:r>
            <a:r>
              <a:rPr lang="en-US" altLang="zh-CN" sz="2400" dirty="0">
                <a:highlight>
                  <a:srgbClr val="FFFF00"/>
                </a:highlight>
                <a:latin typeface="Arial" panose="020B0604020202020204" pitchFamily="34" charset="0"/>
                <a:cs typeface="Arial" panose="020B0604020202020204" pitchFamily="34" charset="0"/>
              </a:rPr>
              <a:t>time”=(30*”</a:t>
            </a:r>
            <a:r>
              <a:rPr lang="en-US" altLang="zh-CN" sz="2400" dirty="0" err="1">
                <a:highlight>
                  <a:srgbClr val="FFFF00"/>
                </a:highlight>
                <a:latin typeface="Arial" panose="020B0604020202020204" pitchFamily="34" charset="0"/>
                <a:cs typeface="Arial" panose="020B0604020202020204" pitchFamily="34" charset="0"/>
              </a:rPr>
              <a:t>month”+”day</a:t>
            </a:r>
            <a:r>
              <a:rPr lang="en-US" altLang="zh-CN" sz="2400" dirty="0">
                <a:highlight>
                  <a:srgbClr val="FFFF00"/>
                </a:highlight>
                <a:latin typeface="Arial" panose="020B0604020202020204" pitchFamily="34" charset="0"/>
                <a:cs typeface="Arial" panose="020B0604020202020204" pitchFamily="34" charset="0"/>
              </a:rPr>
              <a:t>”)/360 </a:t>
            </a:r>
            <a:r>
              <a:rPr lang="en-US" altLang="zh-CN" sz="2400" dirty="0">
                <a:latin typeface="Arial" panose="020B0604020202020204" pitchFamily="34" charset="0"/>
                <a:cs typeface="Arial" panose="020B0604020202020204" pitchFamily="34" charset="0"/>
              </a:rPr>
              <a:t>to describe the timepoint of the last contact.</a:t>
            </a:r>
          </a:p>
        </p:txBody>
      </p:sp>
    </p:spTree>
    <p:extLst>
      <p:ext uri="{BB962C8B-B14F-4D97-AF65-F5344CB8AC3E}">
        <p14:creationId xmlns:p14="http://schemas.microsoft.com/office/powerpoint/2010/main" val="177730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62A33-7F29-4B7A-A7F5-3E5A4CF26DC7}"/>
              </a:ext>
            </a:extLst>
          </p:cNvPr>
          <p:cNvSpPr>
            <a:spLocks noGrp="1"/>
          </p:cNvSpPr>
          <p:nvPr>
            <p:ph type="title"/>
          </p:nvPr>
        </p:nvSpPr>
        <p:spPr/>
        <p:txBody>
          <a:bodyPr/>
          <a:lstStyle/>
          <a:p>
            <a:r>
              <a:rPr lang="en-US" altLang="zh-CN" dirty="0"/>
              <a:t>Before we split the data</a:t>
            </a:r>
            <a:endParaRPr lang="zh-CN" altLang="en-US" dirty="0"/>
          </a:p>
        </p:txBody>
      </p:sp>
      <p:sp>
        <p:nvSpPr>
          <p:cNvPr id="3" name="内容占位符 2">
            <a:extLst>
              <a:ext uri="{FF2B5EF4-FFF2-40B4-BE49-F238E27FC236}">
                <a16:creationId xmlns:a16="http://schemas.microsoft.com/office/drawing/2014/main" id="{D35D242F-7D6C-4CA5-ABB9-33AC6686CEA4}"/>
              </a:ext>
            </a:extLst>
          </p:cNvPr>
          <p:cNvSpPr>
            <a:spLocks noGrp="1"/>
          </p:cNvSpPr>
          <p:nvPr>
            <p:ph idx="1"/>
          </p:nvPr>
        </p:nvSpPr>
        <p:spPr>
          <a:xfrm>
            <a:off x="838200" y="1396417"/>
            <a:ext cx="10515600" cy="5096458"/>
          </a:xfrm>
        </p:spPr>
        <p:txBody>
          <a:bodyPr>
            <a:normAutofit/>
          </a:bodyPr>
          <a:lstStyle/>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dirty="0">
                <a:latin typeface="Arial" panose="020B0604020202020204" pitchFamily="34" charset="0"/>
                <a:cs typeface="Arial" panose="020B0604020202020204" pitchFamily="34" charset="0"/>
              </a:rPr>
              <a:t>I split the column into 2 categories:</a:t>
            </a:r>
          </a:p>
          <a:p>
            <a:pPr marL="0" indent="0">
              <a:lnSpc>
                <a:spcPct val="150000"/>
              </a:lnSpc>
              <a:buNone/>
            </a:pPr>
            <a:r>
              <a:rPr lang="en-US" altLang="zh-CN" sz="2400" dirty="0">
                <a:latin typeface="Arial" panose="020B0604020202020204" pitchFamily="34" charset="0"/>
                <a:cs typeface="Arial" panose="020B0604020202020204" pitchFamily="34" charset="0"/>
              </a:rPr>
              <a:t>numerical:'age','balance','campaign','pdays','previous','duration’,’time’</a:t>
            </a:r>
          </a:p>
          <a:p>
            <a:pPr marL="0" indent="0">
              <a:lnSpc>
                <a:spcPct val="150000"/>
              </a:lnSpc>
              <a:buNone/>
            </a:pPr>
            <a:r>
              <a:rPr lang="en-US" altLang="zh-CN" sz="2400" dirty="0">
                <a:latin typeface="Arial" panose="020B0604020202020204" pitchFamily="34" charset="0"/>
                <a:cs typeface="Arial" panose="020B0604020202020204" pitchFamily="34" charset="0"/>
              </a:rPr>
              <a:t>Categorical(more than 2 levels):'job','marital','education','contact','</a:t>
            </a:r>
            <a:r>
              <a:rPr lang="en-US" altLang="zh-CN" sz="2400" dirty="0" err="1">
                <a:latin typeface="Arial" panose="020B0604020202020204" pitchFamily="34" charset="0"/>
                <a:cs typeface="Arial" panose="020B0604020202020204" pitchFamily="34" charset="0"/>
              </a:rPr>
              <a:t>poutcome</a:t>
            </a:r>
            <a:r>
              <a:rPr lang="en-US" altLang="zh-CN" sz="2400" dirty="0">
                <a:latin typeface="Arial" panose="020B0604020202020204" pitchFamily="34" charset="0"/>
                <a:cs typeface="Arial" panose="020B0604020202020204" pitchFamily="34" charset="0"/>
              </a:rPr>
              <a:t>'</a:t>
            </a:r>
          </a:p>
          <a:p>
            <a:pPr marL="0" indent="0">
              <a:lnSpc>
                <a:spcPct val="150000"/>
              </a:lnSpc>
              <a:buNone/>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dirty="0">
                <a:latin typeface="Arial" panose="020B0604020202020204" pitchFamily="34" charset="0"/>
                <a:cs typeface="Arial" panose="020B0604020202020204" pitchFamily="34" charset="0"/>
              </a:rPr>
              <a:t>Now, I do nothing for the numerical column but for categorical columns, I use </a:t>
            </a:r>
            <a:r>
              <a:rPr lang="en-US" altLang="zh-CN" sz="2400" dirty="0">
                <a:highlight>
                  <a:srgbClr val="FFFF00"/>
                </a:highlight>
                <a:latin typeface="Arial" panose="020B0604020202020204" pitchFamily="34" charset="0"/>
                <a:cs typeface="Arial" panose="020B0604020202020204" pitchFamily="34" charset="0"/>
              </a:rPr>
              <a:t>one hot encoder </a:t>
            </a:r>
            <a:r>
              <a:rPr lang="en-US" altLang="zh-CN" sz="2400" dirty="0">
                <a:latin typeface="Arial" panose="020B0604020202020204" pitchFamily="34" charset="0"/>
                <a:cs typeface="Arial" panose="020B0604020202020204" pitchFamily="34" charset="0"/>
              </a:rPr>
              <a:t>to transform them into multiple binary columns’ combination.</a:t>
            </a:r>
          </a:p>
        </p:txBody>
      </p:sp>
    </p:spTree>
    <p:extLst>
      <p:ext uri="{BB962C8B-B14F-4D97-AF65-F5344CB8AC3E}">
        <p14:creationId xmlns:p14="http://schemas.microsoft.com/office/powerpoint/2010/main" val="1849831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D8B3A-936D-4D96-9F3B-1C9464B4F58A}"/>
              </a:ext>
            </a:extLst>
          </p:cNvPr>
          <p:cNvSpPr>
            <a:spLocks noGrp="1"/>
          </p:cNvSpPr>
          <p:nvPr>
            <p:ph type="title"/>
          </p:nvPr>
        </p:nvSpPr>
        <p:spPr/>
        <p:txBody>
          <a:bodyPr/>
          <a:lstStyle/>
          <a:p>
            <a:r>
              <a:rPr lang="en-US" altLang="zh-CN" dirty="0"/>
              <a:t>Spilt the data</a:t>
            </a:r>
            <a:endParaRPr lang="zh-CN" altLang="en-US" dirty="0"/>
          </a:p>
        </p:txBody>
      </p:sp>
      <p:sp>
        <p:nvSpPr>
          <p:cNvPr id="3" name="内容占位符 2">
            <a:extLst>
              <a:ext uri="{FF2B5EF4-FFF2-40B4-BE49-F238E27FC236}">
                <a16:creationId xmlns:a16="http://schemas.microsoft.com/office/drawing/2014/main" id="{87D958E2-4167-4E47-9500-5F0A529A8FF4}"/>
              </a:ext>
            </a:extLst>
          </p:cNvPr>
          <p:cNvSpPr>
            <a:spLocks noGrp="1"/>
          </p:cNvSpPr>
          <p:nvPr>
            <p:ph idx="1"/>
          </p:nvPr>
        </p:nvSpPr>
        <p:spPr/>
        <p:txBody>
          <a:bodyPr/>
          <a:lstStyle/>
          <a:p>
            <a:pPr>
              <a:lnSpc>
                <a:spcPct val="150000"/>
              </a:lnSpc>
            </a:pPr>
            <a:r>
              <a:rPr lang="en-US" altLang="zh-CN" dirty="0"/>
              <a:t>Now we split the data randomly into 2 groups, where the proportion of train and test group is 9:1.</a:t>
            </a:r>
          </a:p>
          <a:p>
            <a:pPr>
              <a:lnSpc>
                <a:spcPct val="150000"/>
              </a:lnSpc>
            </a:pPr>
            <a:r>
              <a:rPr lang="en-US" altLang="zh-CN" dirty="0"/>
              <a:t>Now we can view the numerical columns in the train group and find the patterns in the label.</a:t>
            </a:r>
          </a:p>
          <a:p>
            <a:pPr>
              <a:lnSpc>
                <a:spcPct val="150000"/>
              </a:lnSpc>
            </a:pPr>
            <a:endParaRPr lang="zh-CN" altLang="en-US" dirty="0"/>
          </a:p>
        </p:txBody>
      </p:sp>
    </p:spTree>
    <p:extLst>
      <p:ext uri="{BB962C8B-B14F-4D97-AF65-F5344CB8AC3E}">
        <p14:creationId xmlns:p14="http://schemas.microsoft.com/office/powerpoint/2010/main" val="104163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1C4B2-22A1-41D5-958D-2DA794D90011}"/>
              </a:ext>
            </a:extLst>
          </p:cNvPr>
          <p:cNvSpPr>
            <a:spLocks noGrp="1"/>
          </p:cNvSpPr>
          <p:nvPr>
            <p:ph type="title"/>
          </p:nvPr>
        </p:nvSpPr>
        <p:spPr/>
        <p:txBody>
          <a:bodyPr/>
          <a:lstStyle/>
          <a:p>
            <a:r>
              <a:rPr lang="en-US" altLang="zh-CN" dirty="0"/>
              <a:t>After we split the data</a:t>
            </a:r>
            <a:endParaRPr lang="zh-CN" altLang="en-US" dirty="0"/>
          </a:p>
        </p:txBody>
      </p:sp>
      <p:sp>
        <p:nvSpPr>
          <p:cNvPr id="3" name="内容占位符 2">
            <a:extLst>
              <a:ext uri="{FF2B5EF4-FFF2-40B4-BE49-F238E27FC236}">
                <a16:creationId xmlns:a16="http://schemas.microsoft.com/office/drawing/2014/main" id="{D6C012AD-F8DE-40CF-B78A-B6DB5BA824A8}"/>
              </a:ext>
            </a:extLst>
          </p:cNvPr>
          <p:cNvSpPr>
            <a:spLocks noGrp="1"/>
          </p:cNvSpPr>
          <p:nvPr>
            <p:ph idx="1"/>
          </p:nvPr>
        </p:nvSpPr>
        <p:spPr>
          <a:xfrm>
            <a:off x="838200" y="1825624"/>
            <a:ext cx="10515600" cy="5032375"/>
          </a:xfrm>
        </p:spPr>
        <p:txBody>
          <a:bodyPr>
            <a:normAutofit lnSpcReduction="10000"/>
          </a:bodyPr>
          <a:lstStyle/>
          <a:p>
            <a:pPr>
              <a:lnSpc>
                <a:spcPct val="125000"/>
              </a:lnSpc>
            </a:pPr>
            <a:r>
              <a:rPr lang="en-US" altLang="zh-CN" dirty="0"/>
              <a:t>I first view the shape of the data and find the number of different labels.</a:t>
            </a:r>
          </a:p>
          <a:p>
            <a:pPr>
              <a:lnSpc>
                <a:spcPct val="125000"/>
              </a:lnSpc>
            </a:pPr>
            <a:r>
              <a:rPr lang="en-US" altLang="zh-CN" dirty="0"/>
              <a:t>There is a huge difference between the number of label 1 and label 0. </a:t>
            </a:r>
          </a:p>
          <a:p>
            <a:pPr>
              <a:lnSpc>
                <a:spcPct val="125000"/>
              </a:lnSpc>
            </a:pPr>
            <a:r>
              <a:rPr lang="en-US" altLang="zh-CN" dirty="0"/>
              <a:t>I </a:t>
            </a:r>
            <a:r>
              <a:rPr lang="en-US" altLang="zh-CN" dirty="0">
                <a:highlight>
                  <a:srgbClr val="FFFF00"/>
                </a:highlight>
              </a:rPr>
              <a:t>oversample</a:t>
            </a:r>
            <a:r>
              <a:rPr lang="en-US" altLang="zh-CN" dirty="0"/>
              <a:t> on the label 1 and </a:t>
            </a:r>
            <a:r>
              <a:rPr lang="en-US" altLang="zh-CN" dirty="0" err="1">
                <a:highlight>
                  <a:srgbClr val="FFFF00"/>
                </a:highlight>
              </a:rPr>
              <a:t>undersample</a:t>
            </a:r>
            <a:r>
              <a:rPr lang="en-US" altLang="zh-CN" dirty="0"/>
              <a:t> on the label 0</a:t>
            </a:r>
          </a:p>
          <a:p>
            <a:pPr>
              <a:lnSpc>
                <a:spcPct val="125000"/>
              </a:lnSpc>
            </a:pPr>
            <a:r>
              <a:rPr lang="en-US" altLang="zh-CN" dirty="0"/>
              <a:t>There are about 4500 label 1 in the training set and over 40000 label 0 in the testing set.</a:t>
            </a:r>
          </a:p>
          <a:p>
            <a:pPr>
              <a:lnSpc>
                <a:spcPct val="125000"/>
              </a:lnSpc>
            </a:pPr>
            <a:r>
              <a:rPr lang="en-US" altLang="zh-CN" dirty="0"/>
              <a:t>I both sample 15000 on the label 1 and 0. For label 1, I sample with replacement and for label 0, I sample without replacement.</a:t>
            </a:r>
          </a:p>
        </p:txBody>
      </p:sp>
    </p:spTree>
    <p:extLst>
      <p:ext uri="{BB962C8B-B14F-4D97-AF65-F5344CB8AC3E}">
        <p14:creationId xmlns:p14="http://schemas.microsoft.com/office/powerpoint/2010/main" val="166994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1C4B2-22A1-41D5-958D-2DA794D90011}"/>
              </a:ext>
            </a:extLst>
          </p:cNvPr>
          <p:cNvSpPr>
            <a:spLocks noGrp="1"/>
          </p:cNvSpPr>
          <p:nvPr>
            <p:ph type="title"/>
          </p:nvPr>
        </p:nvSpPr>
        <p:spPr/>
        <p:txBody>
          <a:bodyPr/>
          <a:lstStyle/>
          <a:p>
            <a:r>
              <a:rPr lang="en-US" altLang="zh-CN" dirty="0"/>
              <a:t>After we split the data</a:t>
            </a:r>
            <a:endParaRPr lang="zh-CN" altLang="en-US" dirty="0"/>
          </a:p>
        </p:txBody>
      </p:sp>
      <p:sp>
        <p:nvSpPr>
          <p:cNvPr id="3" name="内容占位符 2">
            <a:extLst>
              <a:ext uri="{FF2B5EF4-FFF2-40B4-BE49-F238E27FC236}">
                <a16:creationId xmlns:a16="http://schemas.microsoft.com/office/drawing/2014/main" id="{D6C012AD-F8DE-40CF-B78A-B6DB5BA824A8}"/>
              </a:ext>
            </a:extLst>
          </p:cNvPr>
          <p:cNvSpPr>
            <a:spLocks noGrp="1"/>
          </p:cNvSpPr>
          <p:nvPr>
            <p:ph idx="1"/>
          </p:nvPr>
        </p:nvSpPr>
        <p:spPr>
          <a:xfrm>
            <a:off x="838200" y="1825624"/>
            <a:ext cx="10515600" cy="5032375"/>
          </a:xfrm>
        </p:spPr>
        <p:txBody>
          <a:bodyPr>
            <a:normAutofit lnSpcReduction="10000"/>
          </a:bodyPr>
          <a:lstStyle/>
          <a:p>
            <a:pPr>
              <a:lnSpc>
                <a:spcPct val="125000"/>
              </a:lnSpc>
            </a:pPr>
            <a:r>
              <a:rPr lang="en-US" altLang="zh-CN" dirty="0"/>
              <a:t>I combine them together and form a new training set and look into the patterns in the numerical columns.</a:t>
            </a:r>
          </a:p>
          <a:p>
            <a:pPr>
              <a:lnSpc>
                <a:spcPct val="125000"/>
              </a:lnSpc>
            </a:pPr>
            <a:r>
              <a:rPr lang="en-US" altLang="zh-CN" dirty="0"/>
              <a:t>For those numerical columns that are not binary(balance, age, </a:t>
            </a:r>
            <a:r>
              <a:rPr lang="en-US" altLang="zh-CN" dirty="0" err="1"/>
              <a:t>pdays</a:t>
            </a:r>
            <a:r>
              <a:rPr lang="en-US" altLang="zh-CN" dirty="0"/>
              <a:t>, duration, previous, campaign). I calculate the mean and the std of them in training set and use the mean and the std to </a:t>
            </a:r>
            <a:r>
              <a:rPr lang="en-US" altLang="zh-CN" dirty="0">
                <a:highlight>
                  <a:srgbClr val="FFFF00"/>
                </a:highlight>
              </a:rPr>
              <a:t>z-scale</a:t>
            </a:r>
            <a:r>
              <a:rPr lang="en-US" altLang="zh-CN" dirty="0"/>
              <a:t> both the training set and the testing set.</a:t>
            </a:r>
          </a:p>
          <a:p>
            <a:pPr>
              <a:lnSpc>
                <a:spcPct val="125000"/>
              </a:lnSpc>
            </a:pPr>
            <a:r>
              <a:rPr lang="en-US" altLang="zh-CN" dirty="0"/>
              <a:t>I posed a </a:t>
            </a:r>
            <a:r>
              <a:rPr lang="en-US" altLang="zh-CN" dirty="0">
                <a:highlight>
                  <a:srgbClr val="FFFF00"/>
                </a:highlight>
              </a:rPr>
              <a:t>tree-based</a:t>
            </a:r>
            <a:r>
              <a:rPr lang="en-US" altLang="zh-CN" dirty="0"/>
              <a:t> feature selection and transform the training and testing set using it.(previously, there are 37 columns, now they are 8)</a:t>
            </a:r>
          </a:p>
        </p:txBody>
      </p:sp>
    </p:spTree>
    <p:extLst>
      <p:ext uri="{BB962C8B-B14F-4D97-AF65-F5344CB8AC3E}">
        <p14:creationId xmlns:p14="http://schemas.microsoft.com/office/powerpoint/2010/main" val="3652650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1C4B2-22A1-41D5-958D-2DA794D90011}"/>
              </a:ext>
            </a:extLst>
          </p:cNvPr>
          <p:cNvSpPr>
            <a:spLocks noGrp="1"/>
          </p:cNvSpPr>
          <p:nvPr>
            <p:ph type="title"/>
          </p:nvPr>
        </p:nvSpPr>
        <p:spPr/>
        <p:txBody>
          <a:bodyPr/>
          <a:lstStyle/>
          <a:p>
            <a:r>
              <a:rPr lang="en-US" altLang="zh-CN" dirty="0"/>
              <a:t>After we split the data</a:t>
            </a:r>
            <a:endParaRPr lang="zh-CN" altLang="en-US" dirty="0"/>
          </a:p>
        </p:txBody>
      </p:sp>
      <p:sp>
        <p:nvSpPr>
          <p:cNvPr id="3" name="内容占位符 2">
            <a:extLst>
              <a:ext uri="{FF2B5EF4-FFF2-40B4-BE49-F238E27FC236}">
                <a16:creationId xmlns:a16="http://schemas.microsoft.com/office/drawing/2014/main" id="{D6C012AD-F8DE-40CF-B78A-B6DB5BA824A8}"/>
              </a:ext>
            </a:extLst>
          </p:cNvPr>
          <p:cNvSpPr>
            <a:spLocks noGrp="1"/>
          </p:cNvSpPr>
          <p:nvPr>
            <p:ph idx="1"/>
          </p:nvPr>
        </p:nvSpPr>
        <p:spPr>
          <a:xfrm>
            <a:off x="838200" y="1825624"/>
            <a:ext cx="10515600" cy="5032375"/>
          </a:xfrm>
        </p:spPr>
        <p:txBody>
          <a:bodyPr>
            <a:normAutofit fontScale="92500"/>
          </a:bodyPr>
          <a:lstStyle/>
          <a:p>
            <a:pPr>
              <a:lnSpc>
                <a:spcPct val="125000"/>
              </a:lnSpc>
            </a:pPr>
            <a:r>
              <a:rPr lang="en-US" altLang="zh-CN" dirty="0"/>
              <a:t>We find out most of the one-hot-encoder and binary columns are not that important or related to the “label”.(only 2 of them left. And the result is unstable).</a:t>
            </a:r>
          </a:p>
          <a:p>
            <a:pPr>
              <a:lnSpc>
                <a:spcPct val="125000"/>
              </a:lnSpc>
            </a:pPr>
            <a:r>
              <a:rPr lang="en-US" altLang="zh-CN" dirty="0" err="1"/>
              <a:t>Ps:since</a:t>
            </a:r>
            <a:r>
              <a:rPr lang="en-US" altLang="zh-CN" dirty="0"/>
              <a:t> there are randomness when I split the data and sample the training data, the feature selection always preserves the numerical columns that are not binary, but the one-hot-encoder’s column and binary columns that matters might change over times.</a:t>
            </a:r>
          </a:p>
          <a:p>
            <a:pPr>
              <a:lnSpc>
                <a:spcPct val="125000"/>
              </a:lnSpc>
            </a:pPr>
            <a:r>
              <a:rPr lang="en-US" altLang="zh-CN" dirty="0"/>
              <a:t>I decide to preserve the columns even though they are </a:t>
            </a:r>
            <a:r>
              <a:rPr lang="en-US" altLang="zh-CN" dirty="0">
                <a:highlight>
                  <a:srgbClr val="FFFF00"/>
                </a:highlight>
              </a:rPr>
              <a:t>not stable</a:t>
            </a:r>
            <a:r>
              <a:rPr lang="en-US" altLang="zh-CN" dirty="0"/>
              <a:t>, because it represents the result of my experience. </a:t>
            </a:r>
          </a:p>
          <a:p>
            <a:pPr marL="0" indent="0">
              <a:lnSpc>
                <a:spcPct val="125000"/>
              </a:lnSpc>
              <a:buNone/>
            </a:pPr>
            <a:endParaRPr lang="en-US" altLang="zh-CN" dirty="0"/>
          </a:p>
        </p:txBody>
      </p:sp>
    </p:spTree>
    <p:extLst>
      <p:ext uri="{BB962C8B-B14F-4D97-AF65-F5344CB8AC3E}">
        <p14:creationId xmlns:p14="http://schemas.microsoft.com/office/powerpoint/2010/main" val="866487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392832" y="4592637"/>
            <a:ext cx="16022272" cy="7657835"/>
            <a:chOff x="-1044624" y="3444478"/>
            <a:chExt cx="12016704" cy="5743376"/>
          </a:xfrm>
        </p:grpSpPr>
        <p:sp>
          <p:nvSpPr>
            <p:cNvPr id="8" name="椭圆 7"/>
            <p:cNvSpPr/>
            <p:nvPr/>
          </p:nvSpPr>
          <p:spPr>
            <a:xfrm>
              <a:off x="4932040"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 name="组合 12"/>
            <p:cNvGrpSpPr/>
            <p:nvPr/>
          </p:nvGrpSpPr>
          <p:grpSpPr>
            <a:xfrm>
              <a:off x="-1044624" y="3444478"/>
              <a:ext cx="12016704" cy="5607992"/>
              <a:chOff x="-1044624" y="3579862"/>
              <a:chExt cx="12016704" cy="5607992"/>
            </a:xfrm>
          </p:grpSpPr>
          <p:grpSp>
            <p:nvGrpSpPr>
              <p:cNvPr id="12" name="组合 11"/>
              <p:cNvGrpSpPr/>
              <p:nvPr/>
            </p:nvGrpSpPr>
            <p:grpSpPr>
              <a:xfrm>
                <a:off x="-558948" y="3579862"/>
                <a:ext cx="11531028" cy="5535984"/>
                <a:chOff x="-558948" y="3579862"/>
                <a:chExt cx="11531028" cy="5535984"/>
              </a:xfrm>
            </p:grpSpPr>
            <p:sp>
              <p:nvSpPr>
                <p:cNvPr id="4" name="椭圆 3"/>
                <p:cNvSpPr/>
                <p:nvPr/>
              </p:nvSpPr>
              <p:spPr>
                <a:xfrm>
                  <a:off x="5076056" y="3579862"/>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475656"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6660232" y="4011910"/>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596976" y="4803998"/>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558948"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椭圆 10"/>
              <p:cNvSpPr/>
              <p:nvPr/>
            </p:nvSpPr>
            <p:spPr>
              <a:xfrm>
                <a:off x="-1044624"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nvGrpSpPr>
          <p:cNvPr id="17" name="组合 16"/>
          <p:cNvGrpSpPr/>
          <p:nvPr/>
        </p:nvGrpSpPr>
        <p:grpSpPr>
          <a:xfrm>
            <a:off x="-1392832" y="-3835168"/>
            <a:ext cx="7700101" cy="5011803"/>
            <a:chOff x="-1044624" y="-2540818"/>
            <a:chExt cx="5775076" cy="3758852"/>
          </a:xfrm>
        </p:grpSpPr>
        <p:sp>
          <p:nvSpPr>
            <p:cNvPr id="5" name="椭圆 4"/>
            <p:cNvSpPr/>
            <p:nvPr/>
          </p:nvSpPr>
          <p:spPr>
            <a:xfrm>
              <a:off x="-516098" y="-2036762"/>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683568"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475656" y="-2324794"/>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1044624"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 name="组合 20"/>
          <p:cNvGrpSpPr/>
          <p:nvPr/>
        </p:nvGrpSpPr>
        <p:grpSpPr>
          <a:xfrm>
            <a:off x="2889267" y="312539"/>
            <a:ext cx="384043" cy="384043"/>
            <a:chOff x="5931520" y="378420"/>
            <a:chExt cx="288032" cy="288032"/>
          </a:xfrm>
        </p:grpSpPr>
        <p:sp>
          <p:nvSpPr>
            <p:cNvPr id="19" name="椭圆 1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 name="组合 21"/>
          <p:cNvGrpSpPr/>
          <p:nvPr/>
        </p:nvGrpSpPr>
        <p:grpSpPr>
          <a:xfrm>
            <a:off x="1776141" y="43168"/>
            <a:ext cx="288032" cy="288032"/>
            <a:chOff x="5931520" y="378420"/>
            <a:chExt cx="288032" cy="288032"/>
          </a:xfrm>
        </p:grpSpPr>
        <p:sp>
          <p:nvSpPr>
            <p:cNvPr id="23" name="椭圆 22"/>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 name="组合 24"/>
          <p:cNvGrpSpPr/>
          <p:nvPr/>
        </p:nvGrpSpPr>
        <p:grpSpPr>
          <a:xfrm>
            <a:off x="6960096" y="5936788"/>
            <a:ext cx="384043" cy="384043"/>
            <a:chOff x="5931520" y="378420"/>
            <a:chExt cx="288032" cy="288032"/>
          </a:xfrm>
        </p:grpSpPr>
        <p:sp>
          <p:nvSpPr>
            <p:cNvPr id="26" name="椭圆 25"/>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椭圆 26"/>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 name="组合 27"/>
          <p:cNvGrpSpPr/>
          <p:nvPr/>
        </p:nvGrpSpPr>
        <p:grpSpPr>
          <a:xfrm>
            <a:off x="9113807" y="6366339"/>
            <a:ext cx="336815" cy="336815"/>
            <a:chOff x="5931520" y="378420"/>
            <a:chExt cx="288032" cy="288032"/>
          </a:xfrm>
        </p:grpSpPr>
        <p:sp>
          <p:nvSpPr>
            <p:cNvPr id="29" name="椭圆 2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椭圆 2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 name="组合 30"/>
          <p:cNvGrpSpPr/>
          <p:nvPr/>
        </p:nvGrpSpPr>
        <p:grpSpPr>
          <a:xfrm>
            <a:off x="11280579" y="5000295"/>
            <a:ext cx="336815" cy="336815"/>
            <a:chOff x="5931520" y="378420"/>
            <a:chExt cx="288032" cy="288032"/>
          </a:xfrm>
        </p:grpSpPr>
        <p:sp>
          <p:nvSpPr>
            <p:cNvPr id="32" name="椭圆 31"/>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椭圆 32"/>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 name="组合 33"/>
          <p:cNvGrpSpPr/>
          <p:nvPr/>
        </p:nvGrpSpPr>
        <p:grpSpPr>
          <a:xfrm>
            <a:off x="2188627" y="6306525"/>
            <a:ext cx="288032" cy="288032"/>
            <a:chOff x="5931520" y="378420"/>
            <a:chExt cx="288032" cy="288032"/>
          </a:xfrm>
        </p:grpSpPr>
        <p:sp>
          <p:nvSpPr>
            <p:cNvPr id="35" name="椭圆 34"/>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椭圆 35"/>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TextBox 36"/>
          <p:cNvSpPr txBox="1"/>
          <p:nvPr/>
        </p:nvSpPr>
        <p:spPr>
          <a:xfrm>
            <a:off x="2808967" y="2057158"/>
            <a:ext cx="6473247" cy="1754326"/>
          </a:xfrm>
          <a:prstGeom prst="rect">
            <a:avLst/>
          </a:prstGeom>
          <a:noFill/>
        </p:spPr>
        <p:txBody>
          <a:bodyPr wrap="none" rtlCol="0">
            <a:spAutoFit/>
          </a:bodyPr>
          <a:lstStyle/>
          <a:p>
            <a:pPr algn="ctr"/>
            <a:r>
              <a:rPr lang="en-US" altLang="zh-CN" sz="5400" b="1" dirty="0">
                <a:solidFill>
                  <a:schemeClr val="accent4">
                    <a:lumMod val="75000"/>
                  </a:schemeClr>
                </a:solidFill>
                <a:latin typeface="微软雅黑" pitchFamily="34" charset="-122"/>
                <a:ea typeface="微软雅黑" pitchFamily="34" charset="-122"/>
              </a:rPr>
              <a:t>Ensemble Leaning</a:t>
            </a:r>
            <a:br>
              <a:rPr lang="en-US" altLang="zh-CN" sz="5400" b="1" dirty="0">
                <a:solidFill>
                  <a:schemeClr val="accent4">
                    <a:lumMod val="75000"/>
                  </a:schemeClr>
                </a:solidFill>
                <a:latin typeface="微软雅黑" pitchFamily="34" charset="-122"/>
                <a:ea typeface="微软雅黑" pitchFamily="34" charset="-122"/>
              </a:rPr>
            </a:br>
            <a:r>
              <a:rPr lang="en-US" altLang="zh-CN" sz="5400" b="1" dirty="0">
                <a:solidFill>
                  <a:schemeClr val="accent4">
                    <a:lumMod val="75000"/>
                  </a:schemeClr>
                </a:solidFill>
                <a:latin typeface="微软雅黑" pitchFamily="34" charset="-122"/>
                <a:ea typeface="微软雅黑" pitchFamily="34" charset="-122"/>
              </a:rPr>
              <a:t>Model Building</a:t>
            </a:r>
            <a:endParaRPr lang="zh-CN" altLang="en-US" sz="54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5115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3047F-B62A-4A50-9CCF-473509009E9F}"/>
              </a:ext>
            </a:extLst>
          </p:cNvPr>
          <p:cNvSpPr>
            <a:spLocks noGrp="1"/>
          </p:cNvSpPr>
          <p:nvPr>
            <p:ph type="title"/>
          </p:nvPr>
        </p:nvSpPr>
        <p:spPr/>
        <p:txBody>
          <a:bodyPr/>
          <a:lstStyle/>
          <a:p>
            <a:r>
              <a:rPr lang="en-US" altLang="zh-CN" dirty="0"/>
              <a:t>model</a:t>
            </a:r>
            <a:endParaRPr lang="zh-CN" altLang="en-US" dirty="0"/>
          </a:p>
        </p:txBody>
      </p:sp>
      <p:sp>
        <p:nvSpPr>
          <p:cNvPr id="3" name="内容占位符 2">
            <a:extLst>
              <a:ext uri="{FF2B5EF4-FFF2-40B4-BE49-F238E27FC236}">
                <a16:creationId xmlns:a16="http://schemas.microsoft.com/office/drawing/2014/main" id="{9E34A868-859E-4215-8ABB-A34572279BC2}"/>
              </a:ext>
            </a:extLst>
          </p:cNvPr>
          <p:cNvSpPr>
            <a:spLocks noGrp="1"/>
          </p:cNvSpPr>
          <p:nvPr>
            <p:ph idx="1"/>
          </p:nvPr>
        </p:nvSpPr>
        <p:spPr/>
        <p:txBody>
          <a:bodyPr>
            <a:normAutofit/>
          </a:bodyPr>
          <a:lstStyle/>
          <a:p>
            <a:pPr>
              <a:lnSpc>
                <a:spcPct val="150000"/>
              </a:lnSpc>
            </a:pPr>
            <a:r>
              <a:rPr lang="en-US" altLang="zh-CN" sz="2400" dirty="0">
                <a:latin typeface="Arial" panose="020B0604020202020204" pitchFamily="34" charset="0"/>
                <a:cs typeface="Arial" panose="020B0604020202020204" pitchFamily="34" charset="0"/>
              </a:rPr>
              <a:t>My method is ensemble leaning:</a:t>
            </a:r>
          </a:p>
          <a:p>
            <a:pPr>
              <a:lnSpc>
                <a:spcPct val="150000"/>
              </a:lnSpc>
            </a:pPr>
            <a:r>
              <a:rPr lang="en-US" altLang="zh-CN" sz="2400" dirty="0">
                <a:latin typeface="Arial" panose="020B0604020202020204" pitchFamily="34" charset="0"/>
                <a:cs typeface="Arial" panose="020B0604020202020204" pitchFamily="34" charset="0"/>
              </a:rPr>
              <a:t>For the numerical columns that are not binary, I use the </a:t>
            </a:r>
            <a:r>
              <a:rPr lang="en-US" altLang="zh-CN" sz="2400" dirty="0">
                <a:highlight>
                  <a:srgbClr val="FFFF00"/>
                </a:highlight>
                <a:latin typeface="Arial" panose="020B0604020202020204" pitchFamily="34" charset="0"/>
                <a:cs typeface="Arial" panose="020B0604020202020204" pitchFamily="34" charset="0"/>
              </a:rPr>
              <a:t>gradient boosting tree</a:t>
            </a:r>
            <a:r>
              <a:rPr lang="en-US" altLang="zh-CN" sz="2400" dirty="0">
                <a:latin typeface="Arial" panose="020B0604020202020204" pitchFamily="34" charset="0"/>
                <a:cs typeface="Arial" panose="020B0604020202020204" pitchFamily="34" charset="0"/>
              </a:rPr>
              <a:t> and for the binary columns, I use the </a:t>
            </a:r>
            <a:r>
              <a:rPr lang="en-US" altLang="zh-CN" sz="2400" dirty="0">
                <a:highlight>
                  <a:srgbClr val="FFFF00"/>
                </a:highlight>
                <a:latin typeface="Arial" panose="020B0604020202020204" pitchFamily="34" charset="0"/>
                <a:cs typeface="Arial" panose="020B0604020202020204" pitchFamily="34" charset="0"/>
              </a:rPr>
              <a:t>decision tree</a:t>
            </a:r>
            <a:r>
              <a:rPr lang="en-US" altLang="zh-CN" sz="2400" dirty="0">
                <a:latin typeface="Arial" panose="020B0604020202020204" pitchFamily="34" charset="0"/>
                <a:cs typeface="Arial" panose="020B0604020202020204" pitchFamily="34" charset="0"/>
              </a:rPr>
              <a:t>.</a:t>
            </a:r>
          </a:p>
          <a:p>
            <a:pPr>
              <a:lnSpc>
                <a:spcPct val="150000"/>
              </a:lnSpc>
            </a:pPr>
            <a:r>
              <a:rPr lang="en-US" altLang="zh-CN" sz="2400" dirty="0">
                <a:latin typeface="Arial" panose="020B0604020202020204" pitchFamily="34" charset="0"/>
                <a:cs typeface="Arial" panose="020B0604020202020204" pitchFamily="34" charset="0"/>
              </a:rPr>
              <a:t>I use </a:t>
            </a:r>
            <a:r>
              <a:rPr lang="en-US" altLang="zh-CN" sz="2400" dirty="0">
                <a:highlight>
                  <a:srgbClr val="FFFF00"/>
                </a:highlight>
                <a:latin typeface="Arial" panose="020B0604020202020204" pitchFamily="34" charset="0"/>
                <a:cs typeface="Arial" panose="020B0604020202020204" pitchFamily="34" charset="0"/>
              </a:rPr>
              <a:t>5-fold cross-validation</a:t>
            </a:r>
            <a:r>
              <a:rPr lang="en-US" altLang="zh-CN" sz="2400" dirty="0">
                <a:latin typeface="Arial" panose="020B0604020202020204" pitchFamily="34" charset="0"/>
                <a:cs typeface="Arial" panose="020B0604020202020204" pitchFamily="34" charset="0"/>
              </a:rPr>
              <a:t>, I do not choose the model with the best performance in the validation group but use the average to decide my final result.(kind of combining the ensemble learning the cross-validation together)</a:t>
            </a:r>
          </a:p>
        </p:txBody>
      </p:sp>
    </p:spTree>
    <p:extLst>
      <p:ext uri="{BB962C8B-B14F-4D97-AF65-F5344CB8AC3E}">
        <p14:creationId xmlns:p14="http://schemas.microsoft.com/office/powerpoint/2010/main" val="1910212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3047F-B62A-4A50-9CCF-473509009E9F}"/>
              </a:ext>
            </a:extLst>
          </p:cNvPr>
          <p:cNvSpPr>
            <a:spLocks noGrp="1"/>
          </p:cNvSpPr>
          <p:nvPr>
            <p:ph type="title"/>
          </p:nvPr>
        </p:nvSpPr>
        <p:spPr/>
        <p:txBody>
          <a:bodyPr/>
          <a:lstStyle/>
          <a:p>
            <a:r>
              <a:rPr lang="en-US" altLang="zh-CN" dirty="0"/>
              <a:t>model</a:t>
            </a:r>
            <a:endParaRPr lang="zh-CN" altLang="en-US" dirty="0"/>
          </a:p>
        </p:txBody>
      </p:sp>
      <p:pic>
        <p:nvPicPr>
          <p:cNvPr id="5" name="内容占位符 4" descr="文本&#10;&#10;描述已自动生成">
            <a:extLst>
              <a:ext uri="{FF2B5EF4-FFF2-40B4-BE49-F238E27FC236}">
                <a16:creationId xmlns:a16="http://schemas.microsoft.com/office/drawing/2014/main" id="{16E0F897-D37C-41B2-98F5-824C30B1EE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9805" b="16968"/>
          <a:stretch/>
        </p:blipFill>
        <p:spPr>
          <a:xfrm>
            <a:off x="2929812" y="189060"/>
            <a:ext cx="8798767" cy="6527749"/>
          </a:xfrm>
        </p:spPr>
      </p:pic>
    </p:spTree>
    <p:extLst>
      <p:ext uri="{BB962C8B-B14F-4D97-AF65-F5344CB8AC3E}">
        <p14:creationId xmlns:p14="http://schemas.microsoft.com/office/powerpoint/2010/main" val="961866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mj-lt"/>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8" name="文本框 7"/>
          <p:cNvSpPr txBox="1"/>
          <p:nvPr/>
        </p:nvSpPr>
        <p:spPr>
          <a:xfrm>
            <a:off x="524066" y="185331"/>
            <a:ext cx="5438584" cy="480131"/>
          </a:xfrm>
          <a:prstGeom prst="rect">
            <a:avLst/>
          </a:prstGeom>
          <a:noFill/>
        </p:spPr>
        <p:txBody>
          <a:bodyPr wrap="square" rtlCol="0">
            <a:spAutoFit/>
          </a:bodyPr>
          <a:lstStyle/>
          <a:p>
            <a:pPr algn="ctr">
              <a:lnSpc>
                <a:spcPct val="90000"/>
              </a:lnSpc>
              <a:spcBef>
                <a:spcPct val="0"/>
              </a:spcBef>
            </a:pPr>
            <a:r>
              <a:rPr lang="en-US" altLang="zh-CN" sz="2800" b="1" dirty="0">
                <a:latin typeface="+mj-lt"/>
                <a:ea typeface="华文细黑" panose="02010600040101010101" pitchFamily="2" charset="-122"/>
                <a:cs typeface="Arial" panose="020B0604020202020204" pitchFamily="34" charset="0"/>
              </a:rPr>
              <a:t>Data Set Description</a:t>
            </a:r>
            <a:endParaRPr lang="zh-CN" altLang="en-US" sz="2800" b="1" dirty="0">
              <a:latin typeface="+mj-lt"/>
              <a:ea typeface="华文细黑" panose="0201060004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1D5E9218-A841-43CA-8D3B-67734196CCC0}"/>
              </a:ext>
            </a:extLst>
          </p:cNvPr>
          <p:cNvSpPr txBox="1"/>
          <p:nvPr/>
        </p:nvSpPr>
        <p:spPr>
          <a:xfrm>
            <a:off x="0" y="1659396"/>
            <a:ext cx="4963886" cy="5102102"/>
          </a:xfrm>
          <a:prstGeom prst="rect">
            <a:avLst/>
          </a:prstGeom>
          <a:noFill/>
        </p:spPr>
        <p:txBody>
          <a:bodyPr wrap="square" numCol="1">
            <a:spAutoFit/>
          </a:bodyPr>
          <a:lstStyle/>
          <a:p>
            <a:pPr marL="457200" indent="-457200" algn="l" fontAlgn="base">
              <a:lnSpc>
                <a:spcPct val="165000"/>
              </a:lnSpc>
              <a:buFont typeface="+mj-lt"/>
              <a:buAutoNum type="arabicPeriod"/>
            </a:pPr>
            <a:r>
              <a:rPr lang="en-US" altLang="zh-CN" sz="2000" b="1" i="0" dirty="0">
                <a:effectLst/>
                <a:latin typeface="+mj-lt"/>
              </a:rPr>
              <a:t>Age</a:t>
            </a:r>
          </a:p>
          <a:p>
            <a:pPr marL="457200" indent="-457200" algn="l" fontAlgn="base">
              <a:lnSpc>
                <a:spcPct val="165000"/>
              </a:lnSpc>
              <a:buFont typeface="+mj-lt"/>
              <a:buAutoNum type="arabicPeriod"/>
            </a:pPr>
            <a:r>
              <a:rPr lang="en-US" altLang="zh-CN" sz="2000" b="1" i="0" dirty="0">
                <a:effectLst/>
                <a:latin typeface="+mj-lt"/>
              </a:rPr>
              <a:t>Job</a:t>
            </a:r>
          </a:p>
          <a:p>
            <a:pPr marL="457200" indent="-457200" algn="l" fontAlgn="base">
              <a:lnSpc>
                <a:spcPct val="165000"/>
              </a:lnSpc>
              <a:buFont typeface="+mj-lt"/>
              <a:buAutoNum type="arabicPeriod"/>
            </a:pPr>
            <a:r>
              <a:rPr lang="en-US" altLang="zh-CN" sz="2000" b="1" i="0" dirty="0">
                <a:effectLst/>
                <a:latin typeface="+mj-lt"/>
              </a:rPr>
              <a:t>Education </a:t>
            </a:r>
          </a:p>
          <a:p>
            <a:pPr marL="457200" indent="-457200" algn="l" fontAlgn="base">
              <a:lnSpc>
                <a:spcPct val="165000"/>
              </a:lnSpc>
              <a:buFont typeface="+mj-lt"/>
              <a:buAutoNum type="arabicPeriod"/>
            </a:pPr>
            <a:r>
              <a:rPr lang="en-US" altLang="zh-CN" sz="2000" b="1" i="0" dirty="0">
                <a:effectLst/>
                <a:latin typeface="+mj-lt"/>
              </a:rPr>
              <a:t>Marital </a:t>
            </a:r>
            <a:r>
              <a:rPr lang="en-US" altLang="zh-CN" sz="2000" i="0" dirty="0">
                <a:effectLst/>
                <a:latin typeface="+mj-lt"/>
              </a:rPr>
              <a:t>(marital status)</a:t>
            </a:r>
          </a:p>
          <a:p>
            <a:pPr marL="457200" indent="-457200" algn="l" fontAlgn="base">
              <a:lnSpc>
                <a:spcPct val="165000"/>
              </a:lnSpc>
              <a:buFont typeface="+mj-lt"/>
              <a:buAutoNum type="arabicPeriod"/>
            </a:pPr>
            <a:r>
              <a:rPr lang="en-US" altLang="zh-CN" sz="2000" b="1" i="0" dirty="0">
                <a:effectLst/>
                <a:latin typeface="+mj-lt"/>
              </a:rPr>
              <a:t>Default</a:t>
            </a:r>
            <a:r>
              <a:rPr lang="en-US" altLang="zh-CN" sz="2000" b="0" i="0" dirty="0">
                <a:effectLst/>
                <a:latin typeface="+mj-lt"/>
              </a:rPr>
              <a:t> (has credit in default? )</a:t>
            </a:r>
          </a:p>
          <a:p>
            <a:pPr marL="457200" indent="-457200" algn="l" fontAlgn="base">
              <a:lnSpc>
                <a:spcPct val="165000"/>
              </a:lnSpc>
              <a:buFont typeface="+mj-lt"/>
              <a:buAutoNum type="arabicPeriod"/>
            </a:pPr>
            <a:r>
              <a:rPr lang="en-US" altLang="zh-CN" sz="2000" b="1" i="0" dirty="0">
                <a:effectLst/>
                <a:latin typeface="+mj-lt"/>
              </a:rPr>
              <a:t>Housing</a:t>
            </a:r>
            <a:r>
              <a:rPr lang="en-US" altLang="zh-CN" sz="2000" dirty="0">
                <a:latin typeface="+mj-lt"/>
              </a:rPr>
              <a:t> (</a:t>
            </a:r>
            <a:r>
              <a:rPr lang="en-US" altLang="zh-CN" sz="2000" b="0" i="0" dirty="0">
                <a:effectLst/>
                <a:latin typeface="+mj-lt"/>
              </a:rPr>
              <a:t>has housing loan?)</a:t>
            </a:r>
          </a:p>
          <a:p>
            <a:pPr marL="457200" indent="-457200" algn="l" fontAlgn="base">
              <a:lnSpc>
                <a:spcPct val="165000"/>
              </a:lnSpc>
              <a:buFont typeface="+mj-lt"/>
              <a:buAutoNum type="arabicPeriod"/>
            </a:pPr>
            <a:r>
              <a:rPr lang="en-US" altLang="zh-CN" sz="2000" b="1" i="0" dirty="0">
                <a:effectLst/>
                <a:latin typeface="+mj-lt"/>
              </a:rPr>
              <a:t>Loan</a:t>
            </a:r>
            <a:r>
              <a:rPr lang="en-US" altLang="zh-CN" sz="2000" dirty="0">
                <a:latin typeface="+mj-lt"/>
              </a:rPr>
              <a:t> (</a:t>
            </a:r>
            <a:r>
              <a:rPr lang="en-US" altLang="zh-CN" sz="2000" b="0" i="0" dirty="0">
                <a:effectLst/>
                <a:latin typeface="+mj-lt"/>
              </a:rPr>
              <a:t>has personal loan?)</a:t>
            </a:r>
          </a:p>
          <a:p>
            <a:pPr marL="457200" indent="-457200" algn="l" fontAlgn="base">
              <a:lnSpc>
                <a:spcPct val="165000"/>
              </a:lnSpc>
              <a:buFont typeface="+mj-lt"/>
              <a:buAutoNum type="arabicPeriod"/>
            </a:pPr>
            <a:r>
              <a:rPr lang="en-US" altLang="zh-CN" sz="2000" b="1" dirty="0">
                <a:latin typeface="+mj-lt"/>
              </a:rPr>
              <a:t>Contact </a:t>
            </a:r>
            <a:r>
              <a:rPr lang="en-US" altLang="zh-CN" sz="2000" dirty="0">
                <a:latin typeface="+mj-lt"/>
              </a:rPr>
              <a:t>(contact communication type)</a:t>
            </a:r>
          </a:p>
          <a:p>
            <a:pPr marL="457200" indent="-457200" algn="l" fontAlgn="base">
              <a:lnSpc>
                <a:spcPct val="165000"/>
              </a:lnSpc>
              <a:buFont typeface="+mj-lt"/>
              <a:buAutoNum type="arabicPeriod"/>
            </a:pPr>
            <a:r>
              <a:rPr lang="en-US" altLang="zh-CN" sz="2000" b="1" dirty="0">
                <a:latin typeface="+mj-lt"/>
              </a:rPr>
              <a:t>Month</a:t>
            </a:r>
            <a:r>
              <a:rPr lang="en-US" altLang="zh-CN" sz="2000" dirty="0">
                <a:latin typeface="+mj-lt"/>
              </a:rPr>
              <a:t> (last contact month of year)</a:t>
            </a:r>
          </a:p>
          <a:p>
            <a:pPr marL="457200" indent="-457200" algn="l" fontAlgn="base">
              <a:lnSpc>
                <a:spcPct val="165000"/>
              </a:lnSpc>
              <a:buFont typeface="+mj-lt"/>
              <a:buAutoNum type="arabicPeriod"/>
            </a:pPr>
            <a:r>
              <a:rPr lang="en-US" altLang="zh-CN" sz="2000" b="1" dirty="0">
                <a:latin typeface="+mj-lt"/>
              </a:rPr>
              <a:t>Day</a:t>
            </a:r>
            <a:r>
              <a:rPr lang="en-US" altLang="zh-CN" sz="2000" dirty="0">
                <a:latin typeface="+mj-lt"/>
              </a:rPr>
              <a:t> (last contact day of the week)</a:t>
            </a:r>
          </a:p>
        </p:txBody>
      </p:sp>
      <p:sp>
        <p:nvSpPr>
          <p:cNvPr id="15" name="文本框 14">
            <a:extLst>
              <a:ext uri="{FF2B5EF4-FFF2-40B4-BE49-F238E27FC236}">
                <a16:creationId xmlns:a16="http://schemas.microsoft.com/office/drawing/2014/main" id="{5EDCF4E7-E2BC-424A-93BA-4771105E7178}"/>
              </a:ext>
            </a:extLst>
          </p:cNvPr>
          <p:cNvSpPr txBox="1"/>
          <p:nvPr/>
        </p:nvSpPr>
        <p:spPr>
          <a:xfrm>
            <a:off x="218661" y="828399"/>
            <a:ext cx="11973339" cy="830997"/>
          </a:xfrm>
          <a:prstGeom prst="rect">
            <a:avLst/>
          </a:prstGeom>
          <a:noFill/>
        </p:spPr>
        <p:txBody>
          <a:bodyPr wrap="square">
            <a:spAutoFit/>
          </a:bodyPr>
          <a:lstStyle/>
          <a:p>
            <a:r>
              <a:rPr lang="en-US" altLang="zh-CN" sz="2400" i="0" dirty="0">
                <a:effectLst/>
                <a:highlight>
                  <a:srgbClr val="FFFF00"/>
                </a:highlight>
                <a:latin typeface="+mj-lt"/>
              </a:rPr>
              <a:t>The data is related with direct marketing campaigns (phone calls) of a Portuguese banking institution. </a:t>
            </a:r>
            <a:r>
              <a:rPr lang="en-US" altLang="zh-CN" sz="2400" i="0" dirty="0">
                <a:solidFill>
                  <a:srgbClr val="000000"/>
                </a:solidFill>
                <a:effectLst/>
                <a:highlight>
                  <a:srgbClr val="FFFF00"/>
                </a:highlight>
                <a:latin typeface="+mj-lt"/>
              </a:rPr>
              <a:t>Features </a:t>
            </a:r>
            <a:r>
              <a:rPr lang="en-US" altLang="zh-CN" sz="2400" dirty="0">
                <a:solidFill>
                  <a:srgbClr val="000000"/>
                </a:solidFill>
                <a:highlight>
                  <a:srgbClr val="FFFF00"/>
                </a:highlight>
                <a:latin typeface="+mj-lt"/>
              </a:rPr>
              <a:t>i</a:t>
            </a:r>
            <a:r>
              <a:rPr lang="en-US" altLang="zh-CN" sz="2400" i="0" dirty="0">
                <a:solidFill>
                  <a:srgbClr val="000000"/>
                </a:solidFill>
                <a:effectLst/>
                <a:highlight>
                  <a:srgbClr val="FFFF00"/>
                </a:highlight>
                <a:latin typeface="+mj-lt"/>
              </a:rPr>
              <a:t>nformation is stated as follow:</a:t>
            </a:r>
            <a:endParaRPr lang="en-US" altLang="zh-CN" sz="2400" dirty="0">
              <a:solidFill>
                <a:srgbClr val="000000"/>
              </a:solidFill>
              <a:highlight>
                <a:srgbClr val="FFFF00"/>
              </a:highlight>
              <a:latin typeface="+mj-lt"/>
            </a:endParaRPr>
          </a:p>
        </p:txBody>
      </p:sp>
      <p:sp>
        <p:nvSpPr>
          <p:cNvPr id="20" name="文本框 19">
            <a:extLst>
              <a:ext uri="{FF2B5EF4-FFF2-40B4-BE49-F238E27FC236}">
                <a16:creationId xmlns:a16="http://schemas.microsoft.com/office/drawing/2014/main" id="{D8B5BB25-C05E-47E0-8A77-C583BEEBCB3E}"/>
              </a:ext>
            </a:extLst>
          </p:cNvPr>
          <p:cNvSpPr txBox="1"/>
          <p:nvPr/>
        </p:nvSpPr>
        <p:spPr>
          <a:xfrm>
            <a:off x="5089848" y="1659396"/>
            <a:ext cx="7102151" cy="4863576"/>
          </a:xfrm>
          <a:prstGeom prst="rect">
            <a:avLst/>
          </a:prstGeom>
          <a:noFill/>
        </p:spPr>
        <p:txBody>
          <a:bodyPr wrap="square">
            <a:spAutoFit/>
          </a:bodyPr>
          <a:lstStyle/>
          <a:p>
            <a:pPr marL="457200" indent="-457200" algn="l" fontAlgn="base">
              <a:lnSpc>
                <a:spcPct val="175000"/>
              </a:lnSpc>
              <a:buFont typeface="+mj-lt"/>
              <a:buAutoNum type="arabicPeriod" startAt="11"/>
            </a:pPr>
            <a:r>
              <a:rPr lang="en-US" altLang="zh-CN" sz="2000" b="1" dirty="0">
                <a:latin typeface="+mj-lt"/>
              </a:rPr>
              <a:t>Duration</a:t>
            </a:r>
            <a:r>
              <a:rPr lang="en-US" altLang="zh-CN" sz="2000" dirty="0">
                <a:latin typeface="+mj-lt"/>
              </a:rPr>
              <a:t> (last contact duration, in seconds)</a:t>
            </a:r>
          </a:p>
          <a:p>
            <a:pPr marL="457200" indent="-457200" algn="l" fontAlgn="base">
              <a:lnSpc>
                <a:spcPct val="175000"/>
              </a:lnSpc>
              <a:buFont typeface="+mj-lt"/>
              <a:buAutoNum type="arabicPeriod" startAt="11"/>
            </a:pPr>
            <a:r>
              <a:rPr lang="en-US" altLang="zh-CN" sz="2000" b="1" dirty="0">
                <a:latin typeface="+mj-lt"/>
              </a:rPr>
              <a:t>Campaign </a:t>
            </a:r>
            <a:r>
              <a:rPr lang="en-US" altLang="zh-CN" sz="2000" dirty="0">
                <a:latin typeface="+mj-lt"/>
              </a:rPr>
              <a:t>(number of contacts performed during this campaign and for this client)</a:t>
            </a:r>
          </a:p>
          <a:p>
            <a:pPr marL="457200" indent="-457200" algn="l" fontAlgn="base">
              <a:lnSpc>
                <a:spcPct val="175000"/>
              </a:lnSpc>
              <a:buFont typeface="+mj-lt"/>
              <a:buAutoNum type="arabicPeriod" startAt="11"/>
            </a:pPr>
            <a:r>
              <a:rPr lang="en-US" altLang="zh-CN" sz="2000" b="1" dirty="0" err="1">
                <a:latin typeface="+mj-lt"/>
              </a:rPr>
              <a:t>Pdays</a:t>
            </a:r>
            <a:r>
              <a:rPr lang="en-US" altLang="zh-CN" sz="2000" b="1" dirty="0">
                <a:latin typeface="+mj-lt"/>
              </a:rPr>
              <a:t> </a:t>
            </a:r>
            <a:r>
              <a:rPr lang="en-US" altLang="zh-CN" sz="2000" dirty="0">
                <a:latin typeface="+mj-lt"/>
              </a:rPr>
              <a:t>(number of days that passed by after the client was last contacted from a previous campaign) </a:t>
            </a:r>
          </a:p>
          <a:p>
            <a:pPr marL="457200" indent="-457200" algn="l" fontAlgn="base">
              <a:lnSpc>
                <a:spcPct val="175000"/>
              </a:lnSpc>
              <a:buFont typeface="+mj-lt"/>
              <a:buAutoNum type="arabicPeriod" startAt="11"/>
            </a:pPr>
            <a:r>
              <a:rPr lang="en-US" altLang="zh-CN" sz="2000" b="1" dirty="0">
                <a:latin typeface="+mj-lt"/>
              </a:rPr>
              <a:t>Previous</a:t>
            </a:r>
            <a:r>
              <a:rPr lang="en-US" altLang="zh-CN" sz="2000" dirty="0">
                <a:latin typeface="+mj-lt"/>
              </a:rPr>
              <a:t> (number of contacts performed before this campaign and for this client)</a:t>
            </a:r>
          </a:p>
          <a:p>
            <a:pPr marL="457200" indent="-457200" algn="l" fontAlgn="base">
              <a:lnSpc>
                <a:spcPct val="175000"/>
              </a:lnSpc>
              <a:buFont typeface="+mj-lt"/>
              <a:buAutoNum type="arabicPeriod" startAt="11"/>
            </a:pPr>
            <a:r>
              <a:rPr lang="en-US" altLang="zh-CN" sz="2000" b="1" dirty="0" err="1">
                <a:latin typeface="+mj-lt"/>
              </a:rPr>
              <a:t>Poutcome</a:t>
            </a:r>
            <a:r>
              <a:rPr lang="en-US" altLang="zh-CN" sz="2000" dirty="0">
                <a:latin typeface="+mj-lt"/>
              </a:rPr>
              <a:t> (outcome of the previous marketing)</a:t>
            </a:r>
          </a:p>
          <a:p>
            <a:pPr marL="457200" indent="-457200" algn="l" fontAlgn="base">
              <a:lnSpc>
                <a:spcPct val="175000"/>
              </a:lnSpc>
              <a:buFont typeface="+mj-lt"/>
              <a:buAutoNum type="arabicPeriod" startAt="11"/>
            </a:pPr>
            <a:r>
              <a:rPr lang="en-US" altLang="zh-CN" sz="2000" b="1" dirty="0">
                <a:highlight>
                  <a:srgbClr val="FFFF00"/>
                </a:highlight>
                <a:latin typeface="+mj-lt"/>
              </a:rPr>
              <a:t>Y</a:t>
            </a:r>
            <a:r>
              <a:rPr lang="en-US" altLang="zh-CN" sz="2000" dirty="0">
                <a:solidFill>
                  <a:srgbClr val="000000"/>
                </a:solidFill>
                <a:highlight>
                  <a:srgbClr val="FFFF00"/>
                </a:highlight>
                <a:latin typeface="+mj-lt"/>
              </a:rPr>
              <a:t> (</a:t>
            </a:r>
            <a:r>
              <a:rPr lang="en-US" altLang="zh-CN" sz="2000" b="0" i="0" dirty="0">
                <a:solidFill>
                  <a:srgbClr val="000000"/>
                </a:solidFill>
                <a:effectLst/>
                <a:highlight>
                  <a:srgbClr val="FFFF00"/>
                </a:highlight>
                <a:latin typeface="+mj-lt"/>
              </a:rPr>
              <a:t>has the client subscribed a term deposit?)</a:t>
            </a:r>
            <a:endParaRPr lang="en-US" altLang="zh-CN" sz="2000" dirty="0">
              <a:highlight>
                <a:srgbClr val="FFFF00"/>
              </a:highlight>
              <a:latin typeface="+mj-lt"/>
              <a:ea typeface="华文细黑" panose="02010600040101010101" pitchFamily="2" charset="-122"/>
              <a:cs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4C85B-69E5-464E-9864-DB86DD505E30}"/>
              </a:ext>
            </a:extLst>
          </p:cNvPr>
          <p:cNvSpPr>
            <a:spLocks noGrp="1"/>
          </p:cNvSpPr>
          <p:nvPr>
            <p:ph type="title"/>
          </p:nvPr>
        </p:nvSpPr>
        <p:spPr/>
        <p:txBody>
          <a:bodyPr/>
          <a:lstStyle/>
          <a:p>
            <a:r>
              <a:rPr lang="en-US" altLang="zh-CN" dirty="0"/>
              <a:t>result</a:t>
            </a:r>
            <a:endParaRPr lang="zh-CN" altLang="en-US" dirty="0"/>
          </a:p>
        </p:txBody>
      </p:sp>
      <p:pic>
        <p:nvPicPr>
          <p:cNvPr id="6" name="内容占位符 5" descr="表格&#10;&#10;描述已自动生成">
            <a:extLst>
              <a:ext uri="{FF2B5EF4-FFF2-40B4-BE49-F238E27FC236}">
                <a16:creationId xmlns:a16="http://schemas.microsoft.com/office/drawing/2014/main" id="{1A0C9F38-5344-4E27-93A9-C59D4EF5A3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9217" y="318852"/>
            <a:ext cx="5296857" cy="4520486"/>
          </a:xfrm>
        </p:spPr>
      </p:pic>
      <p:sp>
        <p:nvSpPr>
          <p:cNvPr id="4" name="Rectangle 1">
            <a:extLst>
              <a:ext uri="{FF2B5EF4-FFF2-40B4-BE49-F238E27FC236}">
                <a16:creationId xmlns:a16="http://schemas.microsoft.com/office/drawing/2014/main" id="{127E1E40-3717-4890-815B-202EFC04E3AE}"/>
              </a:ext>
            </a:extLst>
          </p:cNvPr>
          <p:cNvSpPr>
            <a:spLocks noChangeArrowheads="1"/>
          </p:cNvSpPr>
          <p:nvPr/>
        </p:nvSpPr>
        <p:spPr bwMode="auto">
          <a:xfrm>
            <a:off x="838200" y="2847278"/>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7">
            <a:extLst>
              <a:ext uri="{FF2B5EF4-FFF2-40B4-BE49-F238E27FC236}">
                <a16:creationId xmlns:a16="http://schemas.microsoft.com/office/drawing/2014/main" id="{F1AD282D-4A48-4DFE-8E86-DDC8BA4BE260}"/>
              </a:ext>
            </a:extLst>
          </p:cNvPr>
          <p:cNvGraphicFramePr>
            <a:graphicFrameLocks noGrp="1"/>
          </p:cNvGraphicFramePr>
          <p:nvPr>
            <p:extLst>
              <p:ext uri="{D42A27DB-BD31-4B8C-83A1-F6EECF244321}">
                <p14:modId xmlns:p14="http://schemas.microsoft.com/office/powerpoint/2010/main" val="4167679772"/>
              </p:ext>
            </p:extLst>
          </p:nvPr>
        </p:nvGraphicFramePr>
        <p:xfrm>
          <a:off x="784520" y="1793692"/>
          <a:ext cx="5094664" cy="2172198"/>
        </p:xfrm>
        <a:graphic>
          <a:graphicData uri="http://schemas.openxmlformats.org/drawingml/2006/table">
            <a:tbl>
              <a:tblPr firstRow="1" bandRow="1">
                <a:tableStyleId>{5C22544A-7EE6-4342-B048-85BDC9FD1C3A}</a:tableStyleId>
              </a:tblPr>
              <a:tblGrid>
                <a:gridCol w="2547332">
                  <a:extLst>
                    <a:ext uri="{9D8B030D-6E8A-4147-A177-3AD203B41FA5}">
                      <a16:colId xmlns:a16="http://schemas.microsoft.com/office/drawing/2014/main" val="3305869355"/>
                    </a:ext>
                  </a:extLst>
                </a:gridCol>
                <a:gridCol w="2547332">
                  <a:extLst>
                    <a:ext uri="{9D8B030D-6E8A-4147-A177-3AD203B41FA5}">
                      <a16:colId xmlns:a16="http://schemas.microsoft.com/office/drawing/2014/main" val="2848720830"/>
                    </a:ext>
                  </a:extLst>
                </a:gridCol>
              </a:tblGrid>
              <a:tr h="1086099">
                <a:tc>
                  <a:txBody>
                    <a:bodyPr/>
                    <a:lstStyle/>
                    <a:p>
                      <a:pPr algn="ctr"/>
                      <a:r>
                        <a:rPr lang="en-US" altLang="zh-CN" sz="2800" b="1" dirty="0">
                          <a:solidFill>
                            <a:schemeClr val="tx1"/>
                          </a:solidFill>
                          <a:highlight>
                            <a:srgbClr val="FFFF00"/>
                          </a:highlight>
                        </a:rPr>
                        <a:t>416</a:t>
                      </a:r>
                      <a:endParaRPr lang="zh-CN" altLang="en-US" sz="2800" b="1" dirty="0">
                        <a:solidFill>
                          <a:schemeClr val="tx1"/>
                        </a:solidFill>
                        <a:highlight>
                          <a:srgbClr val="FFFF00"/>
                        </a:highlight>
                      </a:endParaRPr>
                    </a:p>
                  </a:txBody>
                  <a:tcPr anchor="ctr"/>
                </a:tc>
                <a:tc>
                  <a:txBody>
                    <a:bodyPr/>
                    <a:lstStyle/>
                    <a:p>
                      <a:pPr algn="ctr"/>
                      <a:r>
                        <a:rPr lang="en-US" altLang="zh-CN" sz="2800" b="1" dirty="0">
                          <a:solidFill>
                            <a:schemeClr val="tx1"/>
                          </a:solidFill>
                          <a:highlight>
                            <a:srgbClr val="FFFF00"/>
                          </a:highlight>
                        </a:rPr>
                        <a:t>577</a:t>
                      </a:r>
                      <a:endParaRPr lang="zh-CN" altLang="en-US" sz="2800" b="1" dirty="0">
                        <a:solidFill>
                          <a:schemeClr val="tx1"/>
                        </a:solidFill>
                        <a:highlight>
                          <a:srgbClr val="FFFF00"/>
                        </a:highlight>
                      </a:endParaRPr>
                    </a:p>
                  </a:txBody>
                  <a:tcPr anchor="ctr"/>
                </a:tc>
                <a:extLst>
                  <a:ext uri="{0D108BD9-81ED-4DB2-BD59-A6C34878D82A}">
                    <a16:rowId xmlns:a16="http://schemas.microsoft.com/office/drawing/2014/main" val="797806232"/>
                  </a:ext>
                </a:extLst>
              </a:tr>
              <a:tr h="1086099">
                <a:tc>
                  <a:txBody>
                    <a:bodyPr/>
                    <a:lstStyle/>
                    <a:p>
                      <a:pPr algn="ctr"/>
                      <a:r>
                        <a:rPr lang="en-US" altLang="zh-CN" sz="2800" b="1" dirty="0">
                          <a:solidFill>
                            <a:schemeClr val="tx1"/>
                          </a:solidFill>
                          <a:highlight>
                            <a:srgbClr val="FFFF00"/>
                          </a:highlight>
                        </a:rPr>
                        <a:t>123</a:t>
                      </a:r>
                      <a:endParaRPr lang="zh-CN" altLang="en-US" sz="2800" b="1" dirty="0">
                        <a:solidFill>
                          <a:schemeClr val="tx1"/>
                        </a:solidFill>
                        <a:highlight>
                          <a:srgbClr val="FFFF00"/>
                        </a:highlight>
                      </a:endParaRPr>
                    </a:p>
                  </a:txBody>
                  <a:tcPr anchor="ctr"/>
                </a:tc>
                <a:tc>
                  <a:txBody>
                    <a:bodyPr/>
                    <a:lstStyle/>
                    <a:p>
                      <a:pPr algn="ctr"/>
                      <a:r>
                        <a:rPr lang="en-US" altLang="zh-CN" sz="2800" b="1" dirty="0">
                          <a:solidFill>
                            <a:schemeClr val="tx1"/>
                          </a:solidFill>
                          <a:highlight>
                            <a:srgbClr val="FFFF00"/>
                          </a:highlight>
                        </a:rPr>
                        <a:t>3406</a:t>
                      </a:r>
                      <a:endParaRPr lang="zh-CN" altLang="en-US" sz="2800" b="1" dirty="0">
                        <a:solidFill>
                          <a:schemeClr val="tx1"/>
                        </a:solidFill>
                        <a:highlight>
                          <a:srgbClr val="FFFF00"/>
                        </a:highlight>
                      </a:endParaRPr>
                    </a:p>
                  </a:txBody>
                  <a:tcPr anchor="ctr"/>
                </a:tc>
                <a:extLst>
                  <a:ext uri="{0D108BD9-81ED-4DB2-BD59-A6C34878D82A}">
                    <a16:rowId xmlns:a16="http://schemas.microsoft.com/office/drawing/2014/main" val="3481785404"/>
                  </a:ext>
                </a:extLst>
              </a:tr>
            </a:tbl>
          </a:graphicData>
        </a:graphic>
      </p:graphicFrame>
      <p:sp>
        <p:nvSpPr>
          <p:cNvPr id="8" name="文本框 7">
            <a:extLst>
              <a:ext uri="{FF2B5EF4-FFF2-40B4-BE49-F238E27FC236}">
                <a16:creationId xmlns:a16="http://schemas.microsoft.com/office/drawing/2014/main" id="{6DD34DDF-C003-4BA5-9B21-1A8519D8E4A7}"/>
              </a:ext>
            </a:extLst>
          </p:cNvPr>
          <p:cNvSpPr txBox="1"/>
          <p:nvPr/>
        </p:nvSpPr>
        <p:spPr>
          <a:xfrm>
            <a:off x="784520" y="4892511"/>
            <a:ext cx="6134754" cy="1305165"/>
          </a:xfrm>
          <a:prstGeom prst="rect">
            <a:avLst/>
          </a:prstGeom>
          <a:noFill/>
        </p:spPr>
        <p:txBody>
          <a:bodyPr wrap="square" rtlCol="0">
            <a:spAutoFit/>
          </a:bodyPr>
          <a:lstStyle/>
          <a:p>
            <a:pPr>
              <a:lnSpc>
                <a:spcPct val="150000"/>
              </a:lnSpc>
            </a:pPr>
            <a:r>
              <a:rPr lang="en-US" altLang="zh-CN" sz="2800" dirty="0">
                <a:highlight>
                  <a:srgbClr val="FFFF00"/>
                </a:highlight>
                <a:latin typeface="Arial" panose="020B0604020202020204" pitchFamily="34" charset="0"/>
                <a:cs typeface="Arial" panose="020B0604020202020204" pitchFamily="34" charset="0"/>
              </a:rPr>
              <a:t>My mcc on the test group is 0.49</a:t>
            </a:r>
          </a:p>
          <a:p>
            <a:pPr>
              <a:lnSpc>
                <a:spcPct val="150000"/>
              </a:lnSpc>
            </a:pPr>
            <a:r>
              <a:rPr lang="en-US" altLang="zh-CN" sz="2800" dirty="0">
                <a:highlight>
                  <a:srgbClr val="FFFF00"/>
                </a:highlight>
                <a:latin typeface="Arial" panose="020B0604020202020204" pitchFamily="34" charset="0"/>
                <a:cs typeface="Arial" panose="020B0604020202020204" pitchFamily="34" charset="0"/>
              </a:rPr>
              <a:t>My accuracy is 0.85</a:t>
            </a:r>
            <a:endParaRPr lang="zh-CN" altLang="en-US" sz="28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303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E647A-2BCE-492F-A40F-CD67BA08FED0}"/>
              </a:ext>
            </a:extLst>
          </p:cNvPr>
          <p:cNvSpPr>
            <a:spLocks noGrp="1"/>
          </p:cNvSpPr>
          <p:nvPr>
            <p:ph type="ctrTitle"/>
          </p:nvPr>
        </p:nvSpPr>
        <p:spPr>
          <a:xfrm>
            <a:off x="1524000" y="2450240"/>
            <a:ext cx="9144000" cy="2387600"/>
          </a:xfrm>
        </p:spPr>
        <p:txBody>
          <a:bodyPr>
            <a:normAutofit fontScale="90000"/>
          </a:bodyPr>
          <a:lstStyle/>
          <a:p>
            <a:r>
              <a:rPr lang="en-US" altLang="zh-CN" dirty="0">
                <a:latin typeface="Times New Roman" panose="02020603050405020304" pitchFamily="18" charset="0"/>
                <a:cs typeface="Times New Roman" panose="02020603050405020304" pitchFamily="18" charset="0"/>
              </a:rPr>
              <a:t>Model Performance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&amp;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Parameter Comparison</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of</a:t>
            </a:r>
            <a:br>
              <a:rPr lang="en-US" altLang="zh-CN" dirty="0">
                <a:latin typeface="Times New Roman" panose="02020603050405020304" pitchFamily="18" charset="0"/>
                <a:cs typeface="Times New Roman" panose="02020603050405020304" pitchFamily="18" charset="0"/>
              </a:rPr>
            </a:br>
            <a:r>
              <a:rPr lang="en-US" altLang="zh-CN" b="1" dirty="0">
                <a:highlight>
                  <a:srgbClr val="FFFF00"/>
                </a:highlight>
                <a:latin typeface="Times New Roman" panose="02020603050405020304" pitchFamily="18" charset="0"/>
                <a:cs typeface="Times New Roman" panose="02020603050405020304" pitchFamily="18" charset="0"/>
              </a:rPr>
              <a:t>Light GBM</a:t>
            </a:r>
            <a:endParaRPr lang="zh-CN" altLang="en-US" b="1" dirty="0">
              <a:highlight>
                <a:srgbClr val="FFFF00"/>
              </a:highlight>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173865B7-09B3-425D-848D-DB08397578F3}"/>
              </a:ext>
            </a:extLst>
          </p:cNvPr>
          <p:cNvGrpSpPr/>
          <p:nvPr/>
        </p:nvGrpSpPr>
        <p:grpSpPr>
          <a:xfrm>
            <a:off x="-1392832" y="4592637"/>
            <a:ext cx="16022272" cy="7657835"/>
            <a:chOff x="-1044624" y="3444478"/>
            <a:chExt cx="12016704" cy="5743376"/>
          </a:xfrm>
        </p:grpSpPr>
        <p:sp>
          <p:nvSpPr>
            <p:cNvPr id="4" name="椭圆 3">
              <a:extLst>
                <a:ext uri="{FF2B5EF4-FFF2-40B4-BE49-F238E27FC236}">
                  <a16:creationId xmlns:a16="http://schemas.microsoft.com/office/drawing/2014/main" id="{2050A006-850F-4A7F-A52B-82AC6B11FF10}"/>
                </a:ext>
              </a:extLst>
            </p:cNvPr>
            <p:cNvSpPr/>
            <p:nvPr/>
          </p:nvSpPr>
          <p:spPr>
            <a:xfrm>
              <a:off x="4932040"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 name="组合 4">
              <a:extLst>
                <a:ext uri="{FF2B5EF4-FFF2-40B4-BE49-F238E27FC236}">
                  <a16:creationId xmlns:a16="http://schemas.microsoft.com/office/drawing/2014/main" id="{D6751654-B04C-40FF-AD6B-A062D66C8FD2}"/>
                </a:ext>
              </a:extLst>
            </p:cNvPr>
            <p:cNvGrpSpPr/>
            <p:nvPr/>
          </p:nvGrpSpPr>
          <p:grpSpPr>
            <a:xfrm>
              <a:off x="-1044624" y="3444478"/>
              <a:ext cx="12016704" cy="5607992"/>
              <a:chOff x="-1044624" y="3579862"/>
              <a:chExt cx="12016704" cy="5607992"/>
            </a:xfrm>
          </p:grpSpPr>
          <p:grpSp>
            <p:nvGrpSpPr>
              <p:cNvPr id="6" name="组合 5">
                <a:extLst>
                  <a:ext uri="{FF2B5EF4-FFF2-40B4-BE49-F238E27FC236}">
                    <a16:creationId xmlns:a16="http://schemas.microsoft.com/office/drawing/2014/main" id="{9D22613E-AFAC-4A85-BBE6-65ACE6958987}"/>
                  </a:ext>
                </a:extLst>
              </p:cNvPr>
              <p:cNvGrpSpPr/>
              <p:nvPr/>
            </p:nvGrpSpPr>
            <p:grpSpPr>
              <a:xfrm>
                <a:off x="-558948" y="3579862"/>
                <a:ext cx="11531028" cy="5535984"/>
                <a:chOff x="-558948" y="3579862"/>
                <a:chExt cx="11531028" cy="5535984"/>
              </a:xfrm>
            </p:grpSpPr>
            <p:sp>
              <p:nvSpPr>
                <p:cNvPr id="8" name="椭圆 7">
                  <a:extLst>
                    <a:ext uri="{FF2B5EF4-FFF2-40B4-BE49-F238E27FC236}">
                      <a16:creationId xmlns:a16="http://schemas.microsoft.com/office/drawing/2014/main" id="{559442BB-F377-47F1-8DE4-6762E60A420A}"/>
                    </a:ext>
                  </a:extLst>
                </p:cNvPr>
                <p:cNvSpPr/>
                <p:nvPr/>
              </p:nvSpPr>
              <p:spPr>
                <a:xfrm>
                  <a:off x="5076056" y="3579862"/>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a:extLst>
                    <a:ext uri="{FF2B5EF4-FFF2-40B4-BE49-F238E27FC236}">
                      <a16:creationId xmlns:a16="http://schemas.microsoft.com/office/drawing/2014/main" id="{779516F7-F408-4DB4-97E0-BDD2893A868B}"/>
                    </a:ext>
                  </a:extLst>
                </p:cNvPr>
                <p:cNvSpPr/>
                <p:nvPr/>
              </p:nvSpPr>
              <p:spPr>
                <a:xfrm>
                  <a:off x="1475656"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a:extLst>
                    <a:ext uri="{FF2B5EF4-FFF2-40B4-BE49-F238E27FC236}">
                      <a16:creationId xmlns:a16="http://schemas.microsoft.com/office/drawing/2014/main" id="{80A30B40-2252-453E-9DA1-FD73676FBDA1}"/>
                    </a:ext>
                  </a:extLst>
                </p:cNvPr>
                <p:cNvSpPr/>
                <p:nvPr/>
              </p:nvSpPr>
              <p:spPr>
                <a:xfrm>
                  <a:off x="6660232" y="4011910"/>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a:extLst>
                    <a:ext uri="{FF2B5EF4-FFF2-40B4-BE49-F238E27FC236}">
                      <a16:creationId xmlns:a16="http://schemas.microsoft.com/office/drawing/2014/main" id="{6B1E1653-62BB-45C3-AF77-E3732E521A91}"/>
                    </a:ext>
                  </a:extLst>
                </p:cNvPr>
                <p:cNvSpPr/>
                <p:nvPr/>
              </p:nvSpPr>
              <p:spPr>
                <a:xfrm>
                  <a:off x="1596976" y="4803998"/>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a:extLst>
                    <a:ext uri="{FF2B5EF4-FFF2-40B4-BE49-F238E27FC236}">
                      <a16:creationId xmlns:a16="http://schemas.microsoft.com/office/drawing/2014/main" id="{2E68F2F9-2F1C-4226-8169-F3900F72FF25}"/>
                    </a:ext>
                  </a:extLst>
                </p:cNvPr>
                <p:cNvSpPr/>
                <p:nvPr/>
              </p:nvSpPr>
              <p:spPr>
                <a:xfrm>
                  <a:off x="-558948"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椭圆 6">
                <a:extLst>
                  <a:ext uri="{FF2B5EF4-FFF2-40B4-BE49-F238E27FC236}">
                    <a16:creationId xmlns:a16="http://schemas.microsoft.com/office/drawing/2014/main" id="{68914608-14B6-44E7-A7B8-B5B642985BBC}"/>
                  </a:ext>
                </a:extLst>
              </p:cNvPr>
              <p:cNvSpPr/>
              <p:nvPr/>
            </p:nvSpPr>
            <p:spPr>
              <a:xfrm>
                <a:off x="-1044624"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nvGrpSpPr>
          <p:cNvPr id="13" name="组合 12">
            <a:extLst>
              <a:ext uri="{FF2B5EF4-FFF2-40B4-BE49-F238E27FC236}">
                <a16:creationId xmlns:a16="http://schemas.microsoft.com/office/drawing/2014/main" id="{54EFE3B4-8778-41BE-A83F-3E154040BC7A}"/>
              </a:ext>
            </a:extLst>
          </p:cNvPr>
          <p:cNvGrpSpPr/>
          <p:nvPr/>
        </p:nvGrpSpPr>
        <p:grpSpPr>
          <a:xfrm>
            <a:off x="-1392832" y="-3835168"/>
            <a:ext cx="7700101" cy="5011803"/>
            <a:chOff x="-1044624" y="-2540818"/>
            <a:chExt cx="5775076" cy="3758852"/>
          </a:xfrm>
        </p:grpSpPr>
        <p:sp>
          <p:nvSpPr>
            <p:cNvPr id="14" name="椭圆 13">
              <a:extLst>
                <a:ext uri="{FF2B5EF4-FFF2-40B4-BE49-F238E27FC236}">
                  <a16:creationId xmlns:a16="http://schemas.microsoft.com/office/drawing/2014/main" id="{124F6BD2-96CF-468A-8CFB-4958C2AD3D6F}"/>
                </a:ext>
              </a:extLst>
            </p:cNvPr>
            <p:cNvSpPr/>
            <p:nvPr/>
          </p:nvSpPr>
          <p:spPr>
            <a:xfrm>
              <a:off x="-516098" y="-2036762"/>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a:extLst>
                <a:ext uri="{FF2B5EF4-FFF2-40B4-BE49-F238E27FC236}">
                  <a16:creationId xmlns:a16="http://schemas.microsoft.com/office/drawing/2014/main" id="{79336CB5-3BAD-4412-809B-215C3BFE9084}"/>
                </a:ext>
              </a:extLst>
            </p:cNvPr>
            <p:cNvSpPr/>
            <p:nvPr/>
          </p:nvSpPr>
          <p:spPr>
            <a:xfrm>
              <a:off x="683568"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a:extLst>
                <a:ext uri="{FF2B5EF4-FFF2-40B4-BE49-F238E27FC236}">
                  <a16:creationId xmlns:a16="http://schemas.microsoft.com/office/drawing/2014/main" id="{6EB72D20-D067-4855-8DC2-2639EE099860}"/>
                </a:ext>
              </a:extLst>
            </p:cNvPr>
            <p:cNvSpPr/>
            <p:nvPr/>
          </p:nvSpPr>
          <p:spPr>
            <a:xfrm>
              <a:off x="1475656" y="-2324794"/>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a:extLst>
                <a:ext uri="{FF2B5EF4-FFF2-40B4-BE49-F238E27FC236}">
                  <a16:creationId xmlns:a16="http://schemas.microsoft.com/office/drawing/2014/main" id="{10028956-1C54-4B0B-A7AC-3A03D5421D6D}"/>
                </a:ext>
              </a:extLst>
            </p:cNvPr>
            <p:cNvSpPr/>
            <p:nvPr/>
          </p:nvSpPr>
          <p:spPr>
            <a:xfrm>
              <a:off x="-1044624"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8" name="组合 17">
            <a:extLst>
              <a:ext uri="{FF2B5EF4-FFF2-40B4-BE49-F238E27FC236}">
                <a16:creationId xmlns:a16="http://schemas.microsoft.com/office/drawing/2014/main" id="{918C47AE-53BF-4BC4-8075-2C52DE185BDD}"/>
              </a:ext>
            </a:extLst>
          </p:cNvPr>
          <p:cNvGrpSpPr/>
          <p:nvPr/>
        </p:nvGrpSpPr>
        <p:grpSpPr>
          <a:xfrm>
            <a:off x="2889267" y="312539"/>
            <a:ext cx="384043" cy="384043"/>
            <a:chOff x="5931520" y="378420"/>
            <a:chExt cx="288032" cy="288032"/>
          </a:xfrm>
        </p:grpSpPr>
        <p:sp>
          <p:nvSpPr>
            <p:cNvPr id="19" name="椭圆 18">
              <a:extLst>
                <a:ext uri="{FF2B5EF4-FFF2-40B4-BE49-F238E27FC236}">
                  <a16:creationId xmlns:a16="http://schemas.microsoft.com/office/drawing/2014/main" id="{865527AB-1C52-4847-A6FA-869B80A4D790}"/>
                </a:ext>
              </a:extLst>
            </p:cNvPr>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a:extLst>
                <a:ext uri="{FF2B5EF4-FFF2-40B4-BE49-F238E27FC236}">
                  <a16:creationId xmlns:a16="http://schemas.microsoft.com/office/drawing/2014/main" id="{D4296781-046F-4D32-B6F3-6A1761153C0C}"/>
                </a:ext>
              </a:extLst>
            </p:cNvPr>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 name="组合 20">
            <a:extLst>
              <a:ext uri="{FF2B5EF4-FFF2-40B4-BE49-F238E27FC236}">
                <a16:creationId xmlns:a16="http://schemas.microsoft.com/office/drawing/2014/main" id="{0443D9EC-C884-4BFE-A17D-85DA45961211}"/>
              </a:ext>
            </a:extLst>
          </p:cNvPr>
          <p:cNvGrpSpPr/>
          <p:nvPr/>
        </p:nvGrpSpPr>
        <p:grpSpPr>
          <a:xfrm>
            <a:off x="1776141" y="43168"/>
            <a:ext cx="288032" cy="288032"/>
            <a:chOff x="5931520" y="378420"/>
            <a:chExt cx="288032" cy="288032"/>
          </a:xfrm>
        </p:grpSpPr>
        <p:sp>
          <p:nvSpPr>
            <p:cNvPr id="22" name="椭圆 21">
              <a:extLst>
                <a:ext uri="{FF2B5EF4-FFF2-40B4-BE49-F238E27FC236}">
                  <a16:creationId xmlns:a16="http://schemas.microsoft.com/office/drawing/2014/main" id="{26D8C84E-0AA1-4EAC-ABF9-FD568E02B151}"/>
                </a:ext>
              </a:extLst>
            </p:cNvPr>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椭圆 22">
              <a:extLst>
                <a:ext uri="{FF2B5EF4-FFF2-40B4-BE49-F238E27FC236}">
                  <a16:creationId xmlns:a16="http://schemas.microsoft.com/office/drawing/2014/main" id="{8C22670A-9900-41EF-90B0-7CB5E22CC2E3}"/>
                </a:ext>
              </a:extLst>
            </p:cNvPr>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4" name="组合 23">
            <a:extLst>
              <a:ext uri="{FF2B5EF4-FFF2-40B4-BE49-F238E27FC236}">
                <a16:creationId xmlns:a16="http://schemas.microsoft.com/office/drawing/2014/main" id="{5F7D882D-0926-40A1-B315-FB4C756B20A7}"/>
              </a:ext>
            </a:extLst>
          </p:cNvPr>
          <p:cNvGrpSpPr/>
          <p:nvPr/>
        </p:nvGrpSpPr>
        <p:grpSpPr>
          <a:xfrm>
            <a:off x="6960096" y="5936788"/>
            <a:ext cx="384043" cy="384043"/>
            <a:chOff x="5931520" y="378420"/>
            <a:chExt cx="288032" cy="288032"/>
          </a:xfrm>
        </p:grpSpPr>
        <p:sp>
          <p:nvSpPr>
            <p:cNvPr id="25" name="椭圆 24">
              <a:extLst>
                <a:ext uri="{FF2B5EF4-FFF2-40B4-BE49-F238E27FC236}">
                  <a16:creationId xmlns:a16="http://schemas.microsoft.com/office/drawing/2014/main" id="{A78079FF-9301-4F39-9985-D8EC8128925B}"/>
                </a:ext>
              </a:extLst>
            </p:cNvPr>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椭圆 25">
              <a:extLst>
                <a:ext uri="{FF2B5EF4-FFF2-40B4-BE49-F238E27FC236}">
                  <a16:creationId xmlns:a16="http://schemas.microsoft.com/office/drawing/2014/main" id="{70616FA9-7FAA-4042-BB0F-320FF5C62B67}"/>
                </a:ext>
              </a:extLst>
            </p:cNvPr>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7" name="组合 26">
            <a:extLst>
              <a:ext uri="{FF2B5EF4-FFF2-40B4-BE49-F238E27FC236}">
                <a16:creationId xmlns:a16="http://schemas.microsoft.com/office/drawing/2014/main" id="{ABDB7A22-EEAA-4DCB-A7B9-80F84779A285}"/>
              </a:ext>
            </a:extLst>
          </p:cNvPr>
          <p:cNvGrpSpPr/>
          <p:nvPr/>
        </p:nvGrpSpPr>
        <p:grpSpPr>
          <a:xfrm>
            <a:off x="9113807" y="6366339"/>
            <a:ext cx="336815" cy="336815"/>
            <a:chOff x="5931520" y="378420"/>
            <a:chExt cx="288032" cy="288032"/>
          </a:xfrm>
        </p:grpSpPr>
        <p:sp>
          <p:nvSpPr>
            <p:cNvPr id="28" name="椭圆 27">
              <a:extLst>
                <a:ext uri="{FF2B5EF4-FFF2-40B4-BE49-F238E27FC236}">
                  <a16:creationId xmlns:a16="http://schemas.microsoft.com/office/drawing/2014/main" id="{613358F3-E9F7-4733-BD12-DEC45192D60B}"/>
                </a:ext>
              </a:extLst>
            </p:cNvPr>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椭圆 28">
              <a:extLst>
                <a:ext uri="{FF2B5EF4-FFF2-40B4-BE49-F238E27FC236}">
                  <a16:creationId xmlns:a16="http://schemas.microsoft.com/office/drawing/2014/main" id="{BD2703C0-3F92-43AA-8CC0-4305FB5DB16F}"/>
                </a:ext>
              </a:extLst>
            </p:cNvPr>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 name="组合 29">
            <a:extLst>
              <a:ext uri="{FF2B5EF4-FFF2-40B4-BE49-F238E27FC236}">
                <a16:creationId xmlns:a16="http://schemas.microsoft.com/office/drawing/2014/main" id="{AC2B3571-56E2-432E-A0C4-E4261EC4EC45}"/>
              </a:ext>
            </a:extLst>
          </p:cNvPr>
          <p:cNvGrpSpPr/>
          <p:nvPr/>
        </p:nvGrpSpPr>
        <p:grpSpPr>
          <a:xfrm>
            <a:off x="11280579" y="5000295"/>
            <a:ext cx="336815" cy="336815"/>
            <a:chOff x="5931520" y="378420"/>
            <a:chExt cx="288032" cy="288032"/>
          </a:xfrm>
        </p:grpSpPr>
        <p:sp>
          <p:nvSpPr>
            <p:cNvPr id="31" name="椭圆 30">
              <a:extLst>
                <a:ext uri="{FF2B5EF4-FFF2-40B4-BE49-F238E27FC236}">
                  <a16:creationId xmlns:a16="http://schemas.microsoft.com/office/drawing/2014/main" id="{9ED7639E-4F09-48D9-92DD-D4181014BDC3}"/>
                </a:ext>
              </a:extLst>
            </p:cNvPr>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a:extLst>
                <a:ext uri="{FF2B5EF4-FFF2-40B4-BE49-F238E27FC236}">
                  <a16:creationId xmlns:a16="http://schemas.microsoft.com/office/drawing/2014/main" id="{BA8AAFC4-6362-47E2-9DEF-4CE335CAE6D0}"/>
                </a:ext>
              </a:extLst>
            </p:cNvPr>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3" name="组合 32">
            <a:extLst>
              <a:ext uri="{FF2B5EF4-FFF2-40B4-BE49-F238E27FC236}">
                <a16:creationId xmlns:a16="http://schemas.microsoft.com/office/drawing/2014/main" id="{2A775CCE-6AB2-4E6B-A55A-49DBF21A15A1}"/>
              </a:ext>
            </a:extLst>
          </p:cNvPr>
          <p:cNvGrpSpPr/>
          <p:nvPr/>
        </p:nvGrpSpPr>
        <p:grpSpPr>
          <a:xfrm>
            <a:off x="2188627" y="6306525"/>
            <a:ext cx="288032" cy="288032"/>
            <a:chOff x="5931520" y="378420"/>
            <a:chExt cx="288032" cy="288032"/>
          </a:xfrm>
        </p:grpSpPr>
        <p:sp>
          <p:nvSpPr>
            <p:cNvPr id="34" name="椭圆 33">
              <a:extLst>
                <a:ext uri="{FF2B5EF4-FFF2-40B4-BE49-F238E27FC236}">
                  <a16:creationId xmlns:a16="http://schemas.microsoft.com/office/drawing/2014/main" id="{79D1FE13-3D4C-422A-B2C7-F15C23F23461}"/>
                </a:ext>
              </a:extLst>
            </p:cNvPr>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椭圆 34">
              <a:extLst>
                <a:ext uri="{FF2B5EF4-FFF2-40B4-BE49-F238E27FC236}">
                  <a16:creationId xmlns:a16="http://schemas.microsoft.com/office/drawing/2014/main" id="{73F6D9C2-A679-4479-8728-50710C29D491}"/>
                </a:ext>
              </a:extLst>
            </p:cNvPr>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2157229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E18E9-7DFB-4CC5-82F7-54F262249235}"/>
              </a:ext>
            </a:extLst>
          </p:cNvPr>
          <p:cNvSpPr>
            <a:spLocks noGrp="1"/>
          </p:cNvSpPr>
          <p:nvPr>
            <p:ph type="title"/>
          </p:nvPr>
        </p:nvSpPr>
        <p:spPr>
          <a:xfrm>
            <a:off x="447674" y="-334505"/>
            <a:ext cx="10515599" cy="932688"/>
          </a:xfrm>
        </p:spPr>
        <p:txBody>
          <a:bodyPr vert="horz" lIns="91440" tIns="45720" rIns="91440" bIns="45720" rtlCol="0" anchor="b">
            <a:normAutofit/>
          </a:bodyPr>
          <a:lstStyle/>
          <a:p>
            <a:r>
              <a:rPr lang="en-US" altLang="zh-CN" sz="2800" kern="1200" dirty="0">
                <a:solidFill>
                  <a:schemeClr val="tx1"/>
                </a:solidFill>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I</a:t>
            </a:r>
            <a:r>
              <a:rPr lang="en-US" altLang="zh-CN" sz="2800" kern="1200" dirty="0">
                <a:solidFill>
                  <a:schemeClr val="tx1"/>
                </a:solidFill>
                <a:latin typeface="Times New Roman" panose="02020603050405020304" pitchFamily="18" charset="0"/>
                <a:cs typeface="Times New Roman" panose="02020603050405020304" pitchFamily="18" charset="0"/>
              </a:rPr>
              <a:t>nitially select models with better performance</a:t>
            </a:r>
          </a:p>
        </p:txBody>
      </p:sp>
      <p:graphicFrame>
        <p:nvGraphicFramePr>
          <p:cNvPr id="5" name="内容占位符 4">
            <a:extLst>
              <a:ext uri="{FF2B5EF4-FFF2-40B4-BE49-F238E27FC236}">
                <a16:creationId xmlns:a16="http://schemas.microsoft.com/office/drawing/2014/main" id="{01E585F6-09AA-4D8D-A28A-2A103F9D0E09}"/>
              </a:ext>
            </a:extLst>
          </p:cNvPr>
          <p:cNvGraphicFramePr>
            <a:graphicFrameLocks noGrp="1"/>
          </p:cNvGraphicFramePr>
          <p:nvPr>
            <p:ph idx="1"/>
            <p:extLst>
              <p:ext uri="{D42A27DB-BD31-4B8C-83A1-F6EECF244321}">
                <p14:modId xmlns:p14="http://schemas.microsoft.com/office/powerpoint/2010/main" val="3188672382"/>
              </p:ext>
            </p:extLst>
          </p:nvPr>
        </p:nvGraphicFramePr>
        <p:xfrm>
          <a:off x="2" y="712483"/>
          <a:ext cx="12191998" cy="6145517"/>
        </p:xfrm>
        <a:graphic>
          <a:graphicData uri="http://schemas.openxmlformats.org/drawingml/2006/table">
            <a:tbl>
              <a:tblPr firstRow="1" bandRow="1">
                <a:tableStyleId>{8EC20E35-A176-4012-BC5E-935CFFF8708E}</a:tableStyleId>
              </a:tblPr>
              <a:tblGrid>
                <a:gridCol w="1290518">
                  <a:extLst>
                    <a:ext uri="{9D8B030D-6E8A-4147-A177-3AD203B41FA5}">
                      <a16:colId xmlns:a16="http://schemas.microsoft.com/office/drawing/2014/main" val="1712501106"/>
                    </a:ext>
                  </a:extLst>
                </a:gridCol>
                <a:gridCol w="2391925">
                  <a:extLst>
                    <a:ext uri="{9D8B030D-6E8A-4147-A177-3AD203B41FA5}">
                      <a16:colId xmlns:a16="http://schemas.microsoft.com/office/drawing/2014/main" val="133262731"/>
                    </a:ext>
                  </a:extLst>
                </a:gridCol>
                <a:gridCol w="1031291">
                  <a:extLst>
                    <a:ext uri="{9D8B030D-6E8A-4147-A177-3AD203B41FA5}">
                      <a16:colId xmlns:a16="http://schemas.microsoft.com/office/drawing/2014/main" val="818661063"/>
                    </a:ext>
                  </a:extLst>
                </a:gridCol>
                <a:gridCol w="1031291">
                  <a:extLst>
                    <a:ext uri="{9D8B030D-6E8A-4147-A177-3AD203B41FA5}">
                      <a16:colId xmlns:a16="http://schemas.microsoft.com/office/drawing/2014/main" val="117515845"/>
                    </a:ext>
                  </a:extLst>
                </a:gridCol>
                <a:gridCol w="1031291">
                  <a:extLst>
                    <a:ext uri="{9D8B030D-6E8A-4147-A177-3AD203B41FA5}">
                      <a16:colId xmlns:a16="http://schemas.microsoft.com/office/drawing/2014/main" val="2062155664"/>
                    </a:ext>
                  </a:extLst>
                </a:gridCol>
                <a:gridCol w="1031291">
                  <a:extLst>
                    <a:ext uri="{9D8B030D-6E8A-4147-A177-3AD203B41FA5}">
                      <a16:colId xmlns:a16="http://schemas.microsoft.com/office/drawing/2014/main" val="775088150"/>
                    </a:ext>
                  </a:extLst>
                </a:gridCol>
                <a:gridCol w="1031291">
                  <a:extLst>
                    <a:ext uri="{9D8B030D-6E8A-4147-A177-3AD203B41FA5}">
                      <a16:colId xmlns:a16="http://schemas.microsoft.com/office/drawing/2014/main" val="911361362"/>
                    </a:ext>
                  </a:extLst>
                </a:gridCol>
                <a:gridCol w="1031291">
                  <a:extLst>
                    <a:ext uri="{9D8B030D-6E8A-4147-A177-3AD203B41FA5}">
                      <a16:colId xmlns:a16="http://schemas.microsoft.com/office/drawing/2014/main" val="1837713401"/>
                    </a:ext>
                  </a:extLst>
                </a:gridCol>
                <a:gridCol w="1157743">
                  <a:extLst>
                    <a:ext uri="{9D8B030D-6E8A-4147-A177-3AD203B41FA5}">
                      <a16:colId xmlns:a16="http://schemas.microsoft.com/office/drawing/2014/main" val="2635256514"/>
                    </a:ext>
                  </a:extLst>
                </a:gridCol>
                <a:gridCol w="1164066">
                  <a:extLst>
                    <a:ext uri="{9D8B030D-6E8A-4147-A177-3AD203B41FA5}">
                      <a16:colId xmlns:a16="http://schemas.microsoft.com/office/drawing/2014/main" val="4247293386"/>
                    </a:ext>
                  </a:extLst>
                </a:gridCol>
              </a:tblGrid>
              <a:tr h="520567">
                <a:tc>
                  <a:txBody>
                    <a:bodyPr/>
                    <a:lstStyle/>
                    <a:p>
                      <a:pPr algn="l" fontAlgn="ctr">
                        <a:spcBef>
                          <a:spcPts val="0"/>
                        </a:spcBef>
                        <a:spcAft>
                          <a:spcPts val="0"/>
                        </a:spcAft>
                      </a:pPr>
                      <a:br>
                        <a:rPr lang="en-US" sz="1600" b="1" u="none" strike="noStrike" kern="1200" dirty="0">
                          <a:solidFill>
                            <a:schemeClr val="lt1"/>
                          </a:solidFill>
                          <a:effectLst/>
                          <a:latin typeface="+mn-lt"/>
                          <a:ea typeface="+mn-ea"/>
                          <a:cs typeface="+mn-cs"/>
                        </a:rPr>
                      </a:br>
                      <a:r>
                        <a:rPr lang="en-US" sz="1600" b="1" u="none" strike="noStrike" kern="1200" dirty="0">
                          <a:solidFill>
                            <a:schemeClr val="lt1"/>
                          </a:solidFill>
                          <a:effectLst/>
                          <a:latin typeface="+mn-lt"/>
                          <a:ea typeface="+mn-ea"/>
                          <a:cs typeface="+mn-cs"/>
                        </a:rPr>
                        <a:t>Model</a:t>
                      </a:r>
                      <a:endParaRPr lang="en-US" altLang="zh-CN" sz="1600" b="1" u="none" strike="noStrike" kern="1200" dirty="0">
                        <a:solidFill>
                          <a:schemeClr val="lt1"/>
                        </a:solidFill>
                        <a:effectLst/>
                        <a:latin typeface="+mn-lt"/>
                        <a:ea typeface="+mn-ea"/>
                        <a:cs typeface="+mn-cs"/>
                      </a:endParaRPr>
                    </a:p>
                  </a:txBody>
                  <a:tcPr marL="27826" marR="27826" marT="13912" marB="13912" anchor="ctr"/>
                </a:tc>
                <a:tc>
                  <a:txBody>
                    <a:bodyPr/>
                    <a:lstStyle/>
                    <a:p>
                      <a:pPr algn="l" fontAlgn="ctr">
                        <a:spcBef>
                          <a:spcPts val="0"/>
                        </a:spcBef>
                        <a:spcAft>
                          <a:spcPts val="0"/>
                        </a:spcAft>
                      </a:pPr>
                      <a:r>
                        <a:rPr lang="en-US" altLang="zh-CN" sz="1600" b="1" u="none" strike="noStrike" kern="1200" dirty="0">
                          <a:solidFill>
                            <a:schemeClr val="lt1"/>
                          </a:solidFill>
                          <a:effectLst/>
                          <a:latin typeface="+mn-lt"/>
                          <a:ea typeface="+mn-ea"/>
                          <a:cs typeface="+mn-cs"/>
                        </a:rPr>
                        <a:t>Name</a:t>
                      </a:r>
                    </a:p>
                  </a:txBody>
                  <a:tcPr marL="27826" marR="27826" marT="13912" marB="13912" anchor="ctr"/>
                </a:tc>
                <a:tc>
                  <a:txBody>
                    <a:bodyPr/>
                    <a:lstStyle/>
                    <a:p>
                      <a:pPr algn="l" fontAlgn="ctr">
                        <a:spcBef>
                          <a:spcPts val="0"/>
                        </a:spcBef>
                        <a:spcAft>
                          <a:spcPts val="0"/>
                        </a:spcAft>
                      </a:pPr>
                      <a:r>
                        <a:rPr lang="en-US" sz="1600" u="none" strike="noStrike" dirty="0">
                          <a:effectLst/>
                        </a:rPr>
                        <a:t>Accuracy</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AUC</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Recall</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Prec.</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F1</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Kappa</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MCC</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TT (Sec)</a:t>
                      </a:r>
                      <a:endParaRPr lang="en-US" altLang="zh-CN" sz="1600" b="0" i="0" u="none" strike="noStrike" dirty="0">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3443796479"/>
                  </a:ext>
                </a:extLst>
              </a:tr>
              <a:tr h="304743">
                <a:tc>
                  <a:txBody>
                    <a:bodyPr/>
                    <a:lstStyle/>
                    <a:p>
                      <a:pPr algn="l" fontAlgn="ctr">
                        <a:spcBef>
                          <a:spcPts val="0"/>
                        </a:spcBef>
                        <a:spcAft>
                          <a:spcPts val="0"/>
                        </a:spcAft>
                      </a:pPr>
                      <a:r>
                        <a:rPr lang="en-US" sz="1600" u="none" strike="noStrike">
                          <a:effectLst/>
                        </a:rPr>
                        <a:t>catboost</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err="1">
                          <a:effectLst/>
                        </a:rPr>
                        <a:t>CatBoost</a:t>
                      </a:r>
                      <a:r>
                        <a:rPr lang="en-US" sz="1600" u="none" strike="noStrike" dirty="0">
                          <a:effectLst/>
                        </a:rPr>
                        <a:t> Classifier</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highlight>
                            <a:srgbClr val="FFFF00"/>
                          </a:highlight>
                        </a:rPr>
                        <a:t>0.9124</a:t>
                      </a:r>
                      <a:endParaRPr lang="en-US" altLang="zh-CN" sz="1600" b="0" i="0" u="none" strike="noStrike" dirty="0">
                        <a:effectLst/>
                        <a:highlight>
                          <a:srgbClr val="FFFF00"/>
                        </a:highligh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highlight>
                            <a:srgbClr val="FFFF00"/>
                          </a:highlight>
                        </a:rPr>
                        <a:t>0.9348</a:t>
                      </a:r>
                      <a:endParaRPr lang="en-US" altLang="zh-CN" sz="1600" b="0" i="0" u="none" strike="noStrike" dirty="0">
                        <a:effectLst/>
                        <a:highlight>
                          <a:srgbClr val="FFFF00"/>
                        </a:highligh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0.5580</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highlight>
                            <a:srgbClr val="FFFF00"/>
                          </a:highlight>
                        </a:rPr>
                        <a:t>0.6106</a:t>
                      </a:r>
                      <a:endParaRPr lang="en-US" altLang="zh-CN" sz="1600" b="0" i="0" u="none" strike="noStrike" dirty="0">
                        <a:effectLst/>
                        <a:highlight>
                          <a:srgbClr val="FFFF00"/>
                        </a:highligh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0.5828</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0.5340</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0.5348</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18.7360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1408895409"/>
                  </a:ext>
                </a:extLst>
              </a:tr>
              <a:tr h="304743">
                <a:tc>
                  <a:txBody>
                    <a:bodyPr/>
                    <a:lstStyle/>
                    <a:p>
                      <a:pPr algn="l" fontAlgn="ctr">
                        <a:spcBef>
                          <a:spcPts val="0"/>
                        </a:spcBef>
                        <a:spcAft>
                          <a:spcPts val="0"/>
                        </a:spcAft>
                      </a:pPr>
                      <a:r>
                        <a:rPr lang="en-US" sz="1600" u="none" strike="noStrike">
                          <a:effectLst/>
                        </a:rPr>
                        <a:t>xgboost</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Extreme Gradient Boosting</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0.9098</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0.9308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0.5444</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0.5978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0.5696</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0.5193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0.5202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2.4140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1882178575"/>
                  </a:ext>
                </a:extLst>
              </a:tr>
              <a:tr h="304743">
                <a:tc>
                  <a:txBody>
                    <a:bodyPr/>
                    <a:lstStyle/>
                    <a:p>
                      <a:pPr algn="l" fontAlgn="ctr">
                        <a:spcBef>
                          <a:spcPts val="0"/>
                        </a:spcBef>
                        <a:spcAft>
                          <a:spcPts val="0"/>
                        </a:spcAft>
                      </a:pPr>
                      <a:r>
                        <a:rPr lang="en-US" sz="1600" u="none" strike="noStrike">
                          <a:effectLst/>
                        </a:rPr>
                        <a:t>lightgbm</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Light Gradient Boosting Machine</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0.9078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0.9324</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0.6225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0.5742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highlight>
                            <a:srgbClr val="FFFF00"/>
                          </a:highlight>
                        </a:rPr>
                        <a:t>0.5970</a:t>
                      </a:r>
                      <a:endParaRPr lang="en-US" altLang="zh-CN" sz="1600" b="0" i="0" u="none" strike="noStrike" dirty="0">
                        <a:effectLst/>
                        <a:highlight>
                          <a:srgbClr val="FFFF00"/>
                        </a:highligh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highlight>
                            <a:srgbClr val="FFFF00"/>
                          </a:highlight>
                        </a:rPr>
                        <a:t>0.5451</a:t>
                      </a:r>
                      <a:endParaRPr lang="en-US" altLang="zh-CN" sz="1600" b="0" i="0" u="none" strike="noStrike" dirty="0">
                        <a:effectLst/>
                        <a:highlight>
                          <a:srgbClr val="FFFF00"/>
                        </a:highligh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highlight>
                            <a:srgbClr val="FFFF00"/>
                          </a:highlight>
                        </a:rPr>
                        <a:t>0.5459</a:t>
                      </a:r>
                      <a:endParaRPr lang="en-US" altLang="zh-CN" sz="1600" b="0" i="0" u="none" strike="noStrike" dirty="0">
                        <a:effectLst/>
                        <a:highlight>
                          <a:srgbClr val="FFFF00"/>
                        </a:highligh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5.5300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3080938240"/>
                  </a:ext>
                </a:extLst>
              </a:tr>
              <a:tr h="304743">
                <a:tc>
                  <a:txBody>
                    <a:bodyPr/>
                    <a:lstStyle/>
                    <a:p>
                      <a:pPr algn="l" fontAlgn="ctr">
                        <a:spcBef>
                          <a:spcPts val="0"/>
                        </a:spcBef>
                        <a:spcAft>
                          <a:spcPts val="0"/>
                        </a:spcAft>
                      </a:pPr>
                      <a:r>
                        <a:rPr lang="en-US" sz="1600" u="none" strike="noStrike">
                          <a:effectLst/>
                        </a:rPr>
                        <a:t>rf</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Random Forest Classifier</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0.9033</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0.9274</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0.5351</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0.5623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0.5481</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0.4941</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0.4944</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4.1800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4097825790"/>
                  </a:ext>
                </a:extLst>
              </a:tr>
              <a:tr h="304743">
                <a:tc>
                  <a:txBody>
                    <a:bodyPr/>
                    <a:lstStyle/>
                    <a:p>
                      <a:pPr algn="l" fontAlgn="ctr">
                        <a:spcBef>
                          <a:spcPts val="0"/>
                        </a:spcBef>
                        <a:spcAft>
                          <a:spcPts val="0"/>
                        </a:spcAft>
                      </a:pPr>
                      <a:r>
                        <a:rPr lang="en-US" sz="1600" u="none" strike="noStrike">
                          <a:effectLst/>
                        </a:rPr>
                        <a:t>et</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Extra Trees Classifier</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0.9010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0.9138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0.4462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0.5612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0.4970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0.4429</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0.4466</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6.4180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2440876995"/>
                  </a:ext>
                </a:extLst>
              </a:tr>
              <a:tr h="304743">
                <a:tc>
                  <a:txBody>
                    <a:bodyPr/>
                    <a:lstStyle/>
                    <a:p>
                      <a:pPr algn="l" fontAlgn="ctr">
                        <a:spcBef>
                          <a:spcPts val="0"/>
                        </a:spcBef>
                        <a:spcAft>
                          <a:spcPts val="0"/>
                        </a:spcAft>
                      </a:pPr>
                      <a:r>
                        <a:rPr lang="en-US" sz="1600" u="none" strike="noStrike">
                          <a:effectLst/>
                        </a:rPr>
                        <a:t>gbc</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Gradient Boosting Classifier</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0.8822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0.9176</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0.7397</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0.4763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0.5793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0.5145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0.5315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17.5520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2065787354"/>
                  </a:ext>
                </a:extLst>
              </a:tr>
              <a:tr h="304743">
                <a:tc>
                  <a:txBody>
                    <a:bodyPr/>
                    <a:lstStyle/>
                    <a:p>
                      <a:pPr algn="l" fontAlgn="ctr">
                        <a:spcBef>
                          <a:spcPts val="0"/>
                        </a:spcBef>
                        <a:spcAft>
                          <a:spcPts val="0"/>
                        </a:spcAft>
                      </a:pPr>
                      <a:r>
                        <a:rPr lang="en-US" sz="1600" u="none" strike="noStrike">
                          <a:effectLst/>
                        </a:rPr>
                        <a:t>ada</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Ada Boost Classifier</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0.8783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0.8955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0.6739</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0.4623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0.5482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0.4807</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0.4922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4.4500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3459320612"/>
                  </a:ext>
                </a:extLst>
              </a:tr>
              <a:tr h="304743">
                <a:tc>
                  <a:txBody>
                    <a:bodyPr/>
                    <a:lstStyle/>
                    <a:p>
                      <a:pPr algn="l" fontAlgn="ctr">
                        <a:spcBef>
                          <a:spcPts val="0"/>
                        </a:spcBef>
                        <a:spcAft>
                          <a:spcPts val="0"/>
                        </a:spcAft>
                      </a:pPr>
                      <a:r>
                        <a:rPr lang="en-US" sz="1600" u="none" strike="noStrike">
                          <a:effectLst/>
                        </a:rPr>
                        <a:t>dt</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Decision Tree Classifier</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0.8728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0.7268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0.5398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0.4355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0.4820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0.4104</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0.4135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1.1780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4268051249"/>
                  </a:ext>
                </a:extLst>
              </a:tr>
              <a:tr h="304743">
                <a:tc>
                  <a:txBody>
                    <a:bodyPr/>
                    <a:lstStyle/>
                    <a:p>
                      <a:pPr algn="l" fontAlgn="ctr">
                        <a:spcBef>
                          <a:spcPts val="0"/>
                        </a:spcBef>
                        <a:spcAft>
                          <a:spcPts val="0"/>
                        </a:spcAft>
                      </a:pPr>
                      <a:r>
                        <a:rPr lang="en-US" sz="1600" u="none" strike="noStrike">
                          <a:effectLst/>
                        </a:rPr>
                        <a:t>ridge</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Ridge Classifier</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0.8567</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0.0000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0.7793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0.4177</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0.5438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0.4679</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0.5000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0.6360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2237788403"/>
                  </a:ext>
                </a:extLst>
              </a:tr>
              <a:tr h="304743">
                <a:tc>
                  <a:txBody>
                    <a:bodyPr/>
                    <a:lstStyle/>
                    <a:p>
                      <a:pPr algn="l" fontAlgn="ctr">
                        <a:spcBef>
                          <a:spcPts val="0"/>
                        </a:spcBef>
                        <a:spcAft>
                          <a:spcPts val="0"/>
                        </a:spcAft>
                      </a:pPr>
                      <a:r>
                        <a:rPr lang="en-US" sz="1600" u="none" strike="noStrike">
                          <a:effectLst/>
                        </a:rPr>
                        <a:t>lda</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Linear Discriminant Analysis</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0.8567</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0.9042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0.7793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0.4176</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0.5438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0.4678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0.4999</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1.1720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3522027982"/>
                  </a:ext>
                </a:extLst>
              </a:tr>
              <a:tr h="304743">
                <a:tc>
                  <a:txBody>
                    <a:bodyPr/>
                    <a:lstStyle/>
                    <a:p>
                      <a:pPr algn="l" fontAlgn="ctr">
                        <a:spcBef>
                          <a:spcPts val="0"/>
                        </a:spcBef>
                        <a:spcAft>
                          <a:spcPts val="0"/>
                        </a:spcAft>
                      </a:pPr>
                      <a:r>
                        <a:rPr lang="en-US" sz="1600" u="none" strike="noStrike">
                          <a:effectLst/>
                        </a:rPr>
                        <a:t>knn</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K Neighbors Classifier</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0.8480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0.8567</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0.7342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0.3961</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0.5145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0.4338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0.4630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7.8360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3168237988"/>
                  </a:ext>
                </a:extLst>
              </a:tr>
              <a:tr h="304743">
                <a:tc>
                  <a:txBody>
                    <a:bodyPr/>
                    <a:lstStyle/>
                    <a:p>
                      <a:pPr algn="l" fontAlgn="ctr">
                        <a:spcBef>
                          <a:spcPts val="0"/>
                        </a:spcBef>
                        <a:spcAft>
                          <a:spcPts val="0"/>
                        </a:spcAft>
                      </a:pPr>
                      <a:r>
                        <a:rPr lang="en-US" sz="1600" u="none" strike="noStrike">
                          <a:effectLst/>
                        </a:rPr>
                        <a:t>lr</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Logistic Regression</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0.8462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0.9068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0.8062</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0.4001</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0.5347</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0.4548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0.4950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1.0740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2335054680"/>
                  </a:ext>
                </a:extLst>
              </a:tr>
              <a:tr h="304743">
                <a:tc>
                  <a:txBody>
                    <a:bodyPr/>
                    <a:lstStyle/>
                    <a:p>
                      <a:pPr algn="l" fontAlgn="ctr">
                        <a:spcBef>
                          <a:spcPts val="0"/>
                        </a:spcBef>
                        <a:spcAft>
                          <a:spcPts val="0"/>
                        </a:spcAft>
                      </a:pPr>
                      <a:r>
                        <a:rPr lang="en-US" sz="1600" u="none" strike="noStrike">
                          <a:effectLst/>
                        </a:rPr>
                        <a:t>svm</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SVM - Linear Kernel</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0.8365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0.0000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0.8249</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0.3870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0.5260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0.4428</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0.4896</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0.8060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1767801841"/>
                  </a:ext>
                </a:extLst>
              </a:tr>
              <a:tr h="304743">
                <a:tc>
                  <a:txBody>
                    <a:bodyPr/>
                    <a:lstStyle/>
                    <a:p>
                      <a:pPr algn="l" fontAlgn="ctr">
                        <a:spcBef>
                          <a:spcPts val="0"/>
                        </a:spcBef>
                        <a:spcAft>
                          <a:spcPts val="0"/>
                        </a:spcAft>
                      </a:pPr>
                      <a:r>
                        <a:rPr lang="en-US" sz="1600" u="none" strike="noStrike">
                          <a:effectLst/>
                        </a:rPr>
                        <a:t>nb</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Naive Bayes</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0.8183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0.7920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0.6115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0.3253</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0.4246</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0.3285</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0.3516</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0.5580</a:t>
                      </a:r>
                      <a:endParaRPr lang="en-US" altLang="zh-CN" sz="1600" b="0" i="0" u="none" strike="noStrike">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2998539927"/>
                  </a:ext>
                </a:extLst>
              </a:tr>
              <a:tr h="304743">
                <a:tc>
                  <a:txBody>
                    <a:bodyPr/>
                    <a:lstStyle/>
                    <a:p>
                      <a:pPr algn="l" fontAlgn="ctr">
                        <a:spcBef>
                          <a:spcPts val="0"/>
                        </a:spcBef>
                        <a:spcAft>
                          <a:spcPts val="0"/>
                        </a:spcAft>
                      </a:pPr>
                      <a:r>
                        <a:rPr lang="en-US" sz="1600" u="none" strike="noStrike">
                          <a:effectLst/>
                        </a:rPr>
                        <a:t>qda</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Quadratic Discriminant Analysis</a:t>
                      </a:r>
                      <a:endParaRPr lang="en-US" altLang="zh-CN" sz="1600" b="0" i="0" u="none" strike="noStrike" dirty="0">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0.1097</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0.5000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highlight>
                            <a:srgbClr val="FFFF00"/>
                          </a:highlight>
                        </a:rPr>
                        <a:t>1.0000</a:t>
                      </a:r>
                      <a:endParaRPr lang="en-US" altLang="zh-CN" sz="1600" b="0" i="0" u="none" strike="noStrike" dirty="0">
                        <a:effectLst/>
                        <a:highlight>
                          <a:srgbClr val="FFFF00"/>
                        </a:highligh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0.1097</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0.1976</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0.0000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a:effectLst/>
                        </a:rPr>
                        <a:t>0.0000</a:t>
                      </a:r>
                      <a:endParaRPr lang="en-US" altLang="zh-CN" sz="1600" b="0" i="0" u="none" strike="noStrike">
                        <a:effectLst/>
                        <a:latin typeface="Arial" panose="020B0604020202020204" pitchFamily="34" charset="0"/>
                      </a:endParaRPr>
                    </a:p>
                  </a:txBody>
                  <a:tcPr marL="27826" marR="27826" marT="13912" marB="13912" anchor="ctr"/>
                </a:tc>
                <a:tc>
                  <a:txBody>
                    <a:bodyPr/>
                    <a:lstStyle/>
                    <a:p>
                      <a:pPr algn="l" fontAlgn="ctr">
                        <a:spcBef>
                          <a:spcPts val="0"/>
                        </a:spcBef>
                        <a:spcAft>
                          <a:spcPts val="0"/>
                        </a:spcAft>
                      </a:pPr>
                      <a:r>
                        <a:rPr lang="en-US" sz="1600" u="none" strike="noStrike" dirty="0">
                          <a:effectLst/>
                        </a:rPr>
                        <a:t>0.7300</a:t>
                      </a:r>
                      <a:endParaRPr lang="en-US" altLang="zh-CN" sz="1600" b="0" i="0" u="none" strike="noStrike" dirty="0">
                        <a:effectLst/>
                        <a:latin typeface="Arial" panose="020B0604020202020204" pitchFamily="34" charset="0"/>
                      </a:endParaRPr>
                    </a:p>
                  </a:txBody>
                  <a:tcPr marL="27826" marR="27826" marT="13912" marB="13912" anchor="ctr"/>
                </a:tc>
                <a:extLst>
                  <a:ext uri="{0D108BD9-81ED-4DB2-BD59-A6C34878D82A}">
                    <a16:rowId xmlns:a16="http://schemas.microsoft.com/office/drawing/2014/main" val="3598157948"/>
                  </a:ext>
                </a:extLst>
              </a:tr>
            </a:tbl>
          </a:graphicData>
        </a:graphic>
      </p:graphicFrame>
    </p:spTree>
    <p:extLst>
      <p:ext uri="{BB962C8B-B14F-4D97-AF65-F5344CB8AC3E}">
        <p14:creationId xmlns:p14="http://schemas.microsoft.com/office/powerpoint/2010/main" val="337242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E18E9-7DFB-4CC5-82F7-54F262249235}"/>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altLang="zh-CN" sz="2800" kern="1200" dirty="0">
                <a:solidFill>
                  <a:schemeClr val="tx1"/>
                </a:solidFill>
                <a:latin typeface="Times New Roman" panose="02020603050405020304" pitchFamily="18" charset="0"/>
                <a:cs typeface="Times New Roman" panose="02020603050405020304" pitchFamily="18" charset="0"/>
              </a:rPr>
              <a:t>2. </a:t>
            </a:r>
            <a:r>
              <a:rPr lang="en-US" altLang="zh-CN" sz="2800" dirty="0">
                <a:latin typeface="Times New Roman" panose="02020603050405020304" pitchFamily="18" charset="0"/>
                <a:cs typeface="Times New Roman" panose="02020603050405020304" pitchFamily="18" charset="0"/>
              </a:rPr>
              <a:t>Choose Light GBM. Right is after Feature Engineering </a:t>
            </a:r>
            <a:endParaRPr lang="en-US" altLang="zh-CN" sz="2800" kern="12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内容占位符 4">
            <a:extLst>
              <a:ext uri="{FF2B5EF4-FFF2-40B4-BE49-F238E27FC236}">
                <a16:creationId xmlns:a16="http://schemas.microsoft.com/office/drawing/2014/main" id="{E0D8459C-ECCF-45B1-B0E9-8B8CC67D4F5A}"/>
              </a:ext>
            </a:extLst>
          </p:cNvPr>
          <p:cNvGraphicFramePr>
            <a:graphicFrameLocks noGrp="1"/>
          </p:cNvGraphicFramePr>
          <p:nvPr>
            <p:ph idx="1"/>
            <p:extLst>
              <p:ext uri="{D42A27DB-BD31-4B8C-83A1-F6EECF244321}">
                <p14:modId xmlns:p14="http://schemas.microsoft.com/office/powerpoint/2010/main" val="3548101378"/>
              </p:ext>
            </p:extLst>
          </p:nvPr>
        </p:nvGraphicFramePr>
        <p:xfrm>
          <a:off x="0" y="1464906"/>
          <a:ext cx="6027582" cy="4982569"/>
        </p:xfrm>
        <a:graphic>
          <a:graphicData uri="http://schemas.openxmlformats.org/drawingml/2006/table">
            <a:tbl>
              <a:tblPr>
                <a:tableStyleId>{3B4B98B0-60AC-42C2-AFA5-B58CD77FA1E5}</a:tableStyleId>
              </a:tblPr>
              <a:tblGrid>
                <a:gridCol w="542925">
                  <a:extLst>
                    <a:ext uri="{9D8B030D-6E8A-4147-A177-3AD203B41FA5}">
                      <a16:colId xmlns:a16="http://schemas.microsoft.com/office/drawing/2014/main" val="1986151334"/>
                    </a:ext>
                  </a:extLst>
                </a:gridCol>
                <a:gridCol w="933450">
                  <a:extLst>
                    <a:ext uri="{9D8B030D-6E8A-4147-A177-3AD203B41FA5}">
                      <a16:colId xmlns:a16="http://schemas.microsoft.com/office/drawing/2014/main" val="1806503535"/>
                    </a:ext>
                  </a:extLst>
                </a:gridCol>
                <a:gridCol w="742950">
                  <a:extLst>
                    <a:ext uri="{9D8B030D-6E8A-4147-A177-3AD203B41FA5}">
                      <a16:colId xmlns:a16="http://schemas.microsoft.com/office/drawing/2014/main" val="544911368"/>
                    </a:ext>
                  </a:extLst>
                </a:gridCol>
                <a:gridCol w="794465">
                  <a:extLst>
                    <a:ext uri="{9D8B030D-6E8A-4147-A177-3AD203B41FA5}">
                      <a16:colId xmlns:a16="http://schemas.microsoft.com/office/drawing/2014/main" val="3354669728"/>
                    </a:ext>
                  </a:extLst>
                </a:gridCol>
                <a:gridCol w="753448">
                  <a:extLst>
                    <a:ext uri="{9D8B030D-6E8A-4147-A177-3AD203B41FA5}">
                      <a16:colId xmlns:a16="http://schemas.microsoft.com/office/drawing/2014/main" val="3834179047"/>
                    </a:ext>
                  </a:extLst>
                </a:gridCol>
                <a:gridCol w="753448">
                  <a:extLst>
                    <a:ext uri="{9D8B030D-6E8A-4147-A177-3AD203B41FA5}">
                      <a16:colId xmlns:a16="http://schemas.microsoft.com/office/drawing/2014/main" val="1457245990"/>
                    </a:ext>
                  </a:extLst>
                </a:gridCol>
                <a:gridCol w="753448">
                  <a:extLst>
                    <a:ext uri="{9D8B030D-6E8A-4147-A177-3AD203B41FA5}">
                      <a16:colId xmlns:a16="http://schemas.microsoft.com/office/drawing/2014/main" val="101946826"/>
                    </a:ext>
                  </a:extLst>
                </a:gridCol>
                <a:gridCol w="753448">
                  <a:extLst>
                    <a:ext uri="{9D8B030D-6E8A-4147-A177-3AD203B41FA5}">
                      <a16:colId xmlns:a16="http://schemas.microsoft.com/office/drawing/2014/main" val="3447265720"/>
                    </a:ext>
                  </a:extLst>
                </a:gridCol>
              </a:tblGrid>
              <a:tr h="1040815">
                <a:tc>
                  <a:txBody>
                    <a:bodyPr/>
                    <a:lstStyle/>
                    <a:p>
                      <a:pPr algn="r" fontAlgn="ctr">
                        <a:spcBef>
                          <a:spcPts val="0"/>
                        </a:spcBef>
                        <a:spcAft>
                          <a:spcPts val="0"/>
                        </a:spcAft>
                      </a:pPr>
                      <a:r>
                        <a:rPr lang="en-US" altLang="zh-CN" sz="1400" b="1" i="0" u="none" strike="noStrike" dirty="0">
                          <a:solidFill>
                            <a:srgbClr val="FF0000"/>
                          </a:solidFill>
                          <a:effectLst/>
                          <a:highlight>
                            <a:srgbClr val="FFFF00"/>
                          </a:highlight>
                          <a:latin typeface="Times New Roman" panose="02020603050405020304" pitchFamily="18" charset="0"/>
                          <a:cs typeface="Times New Roman" panose="02020603050405020304" pitchFamily="18" charset="0"/>
                        </a:rPr>
                        <a:t>BEFORE</a:t>
                      </a:r>
                    </a:p>
                  </a:txBody>
                  <a:tcPr anchor="ctr"/>
                </a:tc>
                <a:tc>
                  <a:txBody>
                    <a:bodyPr/>
                    <a:lstStyle/>
                    <a:p>
                      <a:pPr algn="r" fontAlgn="ctr">
                        <a:spcBef>
                          <a:spcPts val="0"/>
                        </a:spcBef>
                        <a:spcAft>
                          <a:spcPts val="0"/>
                        </a:spcAft>
                      </a:pPr>
                      <a:br>
                        <a:rPr lang="en-US" sz="1400" b="1" u="none" strike="noStrike" dirty="0">
                          <a:effectLst/>
                          <a:latin typeface="Times New Roman" panose="02020603050405020304" pitchFamily="18" charset="0"/>
                          <a:cs typeface="Times New Roman" panose="02020603050405020304" pitchFamily="18" charset="0"/>
                        </a:rPr>
                      </a:br>
                      <a:r>
                        <a:rPr lang="en-US" sz="1400" b="1" u="none" strike="noStrike" dirty="0">
                          <a:effectLst/>
                          <a:latin typeface="Times New Roman" panose="02020603050405020304" pitchFamily="18" charset="0"/>
                          <a:cs typeface="Times New Roman" panose="02020603050405020304" pitchFamily="18" charset="0"/>
                        </a:rPr>
                        <a:t>Accuracy</a:t>
                      </a:r>
                      <a:endParaRPr lang="en-US" altLang="zh-CN" sz="14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400" b="1" u="none" strike="noStrike" dirty="0">
                          <a:effectLst/>
                          <a:latin typeface="Times New Roman" panose="02020603050405020304" pitchFamily="18" charset="0"/>
                          <a:cs typeface="Times New Roman" panose="02020603050405020304" pitchFamily="18" charset="0"/>
                        </a:rPr>
                        <a:t>AUC</a:t>
                      </a:r>
                      <a:endParaRPr lang="en-US" altLang="zh-CN" sz="14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400" b="1" u="none" strike="noStrike" dirty="0">
                          <a:effectLst/>
                          <a:latin typeface="Times New Roman" panose="02020603050405020304" pitchFamily="18" charset="0"/>
                          <a:cs typeface="Times New Roman" panose="02020603050405020304" pitchFamily="18" charset="0"/>
                        </a:rPr>
                        <a:t>Recall</a:t>
                      </a:r>
                      <a:endParaRPr lang="en-US" altLang="zh-CN" sz="14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400" b="1" u="none" strike="noStrike">
                          <a:effectLst/>
                          <a:latin typeface="Times New Roman" panose="02020603050405020304" pitchFamily="18" charset="0"/>
                          <a:cs typeface="Times New Roman" panose="02020603050405020304" pitchFamily="18" charset="0"/>
                        </a:rPr>
                        <a:t>Prec.</a:t>
                      </a:r>
                      <a:endParaRPr lang="en-US" altLang="zh-CN" sz="14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400" b="1" u="none" strike="noStrike">
                          <a:effectLst/>
                          <a:latin typeface="Times New Roman" panose="02020603050405020304" pitchFamily="18" charset="0"/>
                          <a:cs typeface="Times New Roman" panose="02020603050405020304" pitchFamily="18" charset="0"/>
                        </a:rPr>
                        <a:t>F1</a:t>
                      </a:r>
                      <a:endParaRPr lang="en-US" altLang="zh-CN" sz="14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400" b="1" u="none" strike="noStrike" dirty="0">
                          <a:effectLst/>
                          <a:latin typeface="Times New Roman" panose="02020603050405020304" pitchFamily="18" charset="0"/>
                          <a:cs typeface="Times New Roman" panose="02020603050405020304" pitchFamily="18" charset="0"/>
                        </a:rPr>
                        <a:t>Kappa</a:t>
                      </a:r>
                      <a:endParaRPr lang="en-US" altLang="zh-CN" sz="14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400" b="1" u="none" strike="noStrike" dirty="0">
                          <a:effectLst/>
                          <a:latin typeface="Times New Roman" panose="02020603050405020304" pitchFamily="18" charset="0"/>
                          <a:cs typeface="Times New Roman" panose="02020603050405020304" pitchFamily="18" charset="0"/>
                        </a:rPr>
                        <a:t>MCC</a:t>
                      </a:r>
                      <a:endParaRPr lang="en-US" altLang="zh-CN" sz="1400" b="1" i="0" u="none" strike="noStrike"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83683123"/>
                  </a:ext>
                </a:extLst>
              </a:tr>
              <a:tr h="560439">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0.9075</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0.9319</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0.6150</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0.5889</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0.6017</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0.5494</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0.5495</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994124557"/>
                  </a:ext>
                </a:extLst>
              </a:tr>
              <a:tr h="560439">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1</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0.9042</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0.9261</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0.6033</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0.5910</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0.5971</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0.5427</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0.5427</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13429826"/>
                  </a:ext>
                </a:extLst>
              </a:tr>
              <a:tr h="560439">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2</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0.9133</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0.9369</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0.6634</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0.5739</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0.6154</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0.5668</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0.5687</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85917419"/>
                  </a:ext>
                </a:extLst>
              </a:tr>
              <a:tr h="560439">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3</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0.9074</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0.9312</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0.6119</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0.5589</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0.5842</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0.5322</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0.5329</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15840015"/>
                  </a:ext>
                </a:extLst>
              </a:tr>
              <a:tr h="560439">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4</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0.9111</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0.9348</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0.6165</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0.5518</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0.5824</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0.5328</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0.5338</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93008581"/>
                  </a:ext>
                </a:extLst>
              </a:tr>
              <a:tr h="560439">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Mean</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0.9087</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0.9322</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0.6220</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0.5729</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0.5961</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0.5448</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0.5455</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92578437"/>
                  </a:ext>
                </a:extLst>
              </a:tr>
              <a:tr h="560439">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SD</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0.0032</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0.0037</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0.0212</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0.0156</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0.0121</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a:effectLst/>
                          <a:latin typeface="Times New Roman" panose="02020603050405020304" pitchFamily="18" charset="0"/>
                          <a:cs typeface="Times New Roman" panose="02020603050405020304" pitchFamily="18" charset="0"/>
                        </a:rPr>
                        <a:t>0.0128</a:t>
                      </a:r>
                      <a:endParaRPr lang="en-US" altLang="zh-CN" sz="1600" b="1" i="0" u="none" strike="noStrike">
                        <a:effectLst/>
                        <a:latin typeface="Times New Roman" panose="02020603050405020304" pitchFamily="18" charset="0"/>
                        <a:cs typeface="Times New Roman" panose="02020603050405020304" pitchFamily="18" charset="0"/>
                      </a:endParaRPr>
                    </a:p>
                  </a:txBody>
                  <a:tcPr anchor="ctr"/>
                </a:tc>
                <a:tc>
                  <a:txBody>
                    <a:bodyPr/>
                    <a:lstStyle/>
                    <a:p>
                      <a:pPr algn="r" fontAlgn="ctr">
                        <a:spcBef>
                          <a:spcPts val="0"/>
                        </a:spcBef>
                        <a:spcAft>
                          <a:spcPts val="0"/>
                        </a:spcAft>
                      </a:pPr>
                      <a:r>
                        <a:rPr lang="en-US" sz="1600" b="1" u="none" strike="noStrike" dirty="0">
                          <a:effectLst/>
                          <a:latin typeface="Times New Roman" panose="02020603050405020304" pitchFamily="18" charset="0"/>
                          <a:cs typeface="Times New Roman" panose="02020603050405020304" pitchFamily="18" charset="0"/>
                        </a:rPr>
                        <a:t>0.0131</a:t>
                      </a:r>
                      <a:endParaRPr lang="en-US" altLang="zh-CN" sz="1600" b="1" i="0" u="none" strike="noStrike"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5271085"/>
                  </a:ext>
                </a:extLst>
              </a:tr>
            </a:tbl>
          </a:graphicData>
        </a:graphic>
      </p:graphicFrame>
      <p:graphicFrame>
        <p:nvGraphicFramePr>
          <p:cNvPr id="4" name="表格 3">
            <a:extLst>
              <a:ext uri="{FF2B5EF4-FFF2-40B4-BE49-F238E27FC236}">
                <a16:creationId xmlns:a16="http://schemas.microsoft.com/office/drawing/2014/main" id="{E56974E4-4BF9-40E0-BFAB-7764642B76C4}"/>
              </a:ext>
            </a:extLst>
          </p:cNvPr>
          <p:cNvGraphicFramePr/>
          <p:nvPr>
            <p:extLst>
              <p:ext uri="{D42A27DB-BD31-4B8C-83A1-F6EECF244321}">
                <p14:modId xmlns:p14="http://schemas.microsoft.com/office/powerpoint/2010/main" val="3093115050"/>
              </p:ext>
            </p:extLst>
          </p:nvPr>
        </p:nvGraphicFramePr>
        <p:xfrm>
          <a:off x="6164422" y="1464907"/>
          <a:ext cx="6027576" cy="4963888"/>
        </p:xfrm>
        <a:graphic>
          <a:graphicData uri="http://schemas.openxmlformats.org/drawingml/2006/table">
            <a:tbl>
              <a:tblPr>
                <a:tableStyleId>{0E3FDE45-AF77-4B5C-9715-49D594BDF05E}</a:tableStyleId>
              </a:tblPr>
              <a:tblGrid>
                <a:gridCol w="753447">
                  <a:extLst>
                    <a:ext uri="{9D8B030D-6E8A-4147-A177-3AD203B41FA5}">
                      <a16:colId xmlns:a16="http://schemas.microsoft.com/office/drawing/2014/main" val="1210641443"/>
                    </a:ext>
                  </a:extLst>
                </a:gridCol>
                <a:gridCol w="753447">
                  <a:extLst>
                    <a:ext uri="{9D8B030D-6E8A-4147-A177-3AD203B41FA5}">
                      <a16:colId xmlns:a16="http://schemas.microsoft.com/office/drawing/2014/main" val="2134210044"/>
                    </a:ext>
                  </a:extLst>
                </a:gridCol>
                <a:gridCol w="753447">
                  <a:extLst>
                    <a:ext uri="{9D8B030D-6E8A-4147-A177-3AD203B41FA5}">
                      <a16:colId xmlns:a16="http://schemas.microsoft.com/office/drawing/2014/main" val="3576327253"/>
                    </a:ext>
                  </a:extLst>
                </a:gridCol>
                <a:gridCol w="753447">
                  <a:extLst>
                    <a:ext uri="{9D8B030D-6E8A-4147-A177-3AD203B41FA5}">
                      <a16:colId xmlns:a16="http://schemas.microsoft.com/office/drawing/2014/main" val="3400228359"/>
                    </a:ext>
                  </a:extLst>
                </a:gridCol>
                <a:gridCol w="753447">
                  <a:extLst>
                    <a:ext uri="{9D8B030D-6E8A-4147-A177-3AD203B41FA5}">
                      <a16:colId xmlns:a16="http://schemas.microsoft.com/office/drawing/2014/main" val="4055777821"/>
                    </a:ext>
                  </a:extLst>
                </a:gridCol>
                <a:gridCol w="753447">
                  <a:extLst>
                    <a:ext uri="{9D8B030D-6E8A-4147-A177-3AD203B41FA5}">
                      <a16:colId xmlns:a16="http://schemas.microsoft.com/office/drawing/2014/main" val="2565993991"/>
                    </a:ext>
                  </a:extLst>
                </a:gridCol>
                <a:gridCol w="753447">
                  <a:extLst>
                    <a:ext uri="{9D8B030D-6E8A-4147-A177-3AD203B41FA5}">
                      <a16:colId xmlns:a16="http://schemas.microsoft.com/office/drawing/2014/main" val="3708697548"/>
                    </a:ext>
                  </a:extLst>
                </a:gridCol>
                <a:gridCol w="753447">
                  <a:extLst>
                    <a:ext uri="{9D8B030D-6E8A-4147-A177-3AD203B41FA5}">
                      <a16:colId xmlns:a16="http://schemas.microsoft.com/office/drawing/2014/main" val="4269487170"/>
                    </a:ext>
                  </a:extLst>
                </a:gridCol>
              </a:tblGrid>
              <a:tr h="827987">
                <a:tc>
                  <a:txBody>
                    <a:bodyPr/>
                    <a:lstStyle/>
                    <a:p>
                      <a:pPr marL="0" algn="r" defTabSz="914400" rtl="0" eaLnBrk="1" fontAlgn="ctr" latinLnBrk="0" hangingPunct="1">
                        <a:spcBef>
                          <a:spcPts val="0"/>
                        </a:spcBef>
                        <a:spcAft>
                          <a:spcPts val="0"/>
                        </a:spcAft>
                      </a:pPr>
                      <a:r>
                        <a:rPr lang="en-US" altLang="zh-CN" sz="1100" b="1" u="none" strike="noStrike" kern="1200" dirty="0">
                          <a:solidFill>
                            <a:srgbClr val="FF0000"/>
                          </a:solidFill>
                          <a:effectLst/>
                          <a:highlight>
                            <a:srgbClr val="FFFF00"/>
                          </a:highlight>
                          <a:latin typeface="Times New Roman" panose="02020603050405020304" pitchFamily="18" charset="0"/>
                          <a:ea typeface="+mn-ea"/>
                          <a:cs typeface="Times New Roman" panose="02020603050405020304" pitchFamily="18" charset="0"/>
                        </a:rPr>
                        <a:t>AFTER</a:t>
                      </a:r>
                      <a:endParaRPr lang="en-US" sz="1100" b="1" u="none" strike="noStrike" kern="1200" dirty="0">
                        <a:solidFill>
                          <a:srgbClr val="FF0000"/>
                        </a:solidFill>
                        <a:effectLst/>
                        <a:highlight>
                          <a:srgbClr val="FFFF00"/>
                        </a:highlight>
                        <a:latin typeface="Times New Roman" panose="02020603050405020304" pitchFamily="18" charset="0"/>
                        <a:ea typeface="+mn-ea"/>
                        <a:cs typeface="Times New Roman" panose="02020603050405020304" pitchFamily="18" charset="0"/>
                      </a:endParaRPr>
                    </a:p>
                  </a:txBody>
                  <a:tcPr anchor="ctr"/>
                </a:tc>
                <a:tc>
                  <a:txBody>
                    <a:bodyPr/>
                    <a:lstStyle/>
                    <a:p>
                      <a:pPr marL="0" algn="r" defTabSz="914400" rtl="0" eaLnBrk="1" fontAlgn="ctr" latinLnBrk="0" hangingPunct="1">
                        <a:spcBef>
                          <a:spcPts val="0"/>
                        </a:spcBef>
                        <a:spcAft>
                          <a:spcPts val="0"/>
                        </a:spcAft>
                      </a:pPr>
                      <a:r>
                        <a:rPr lang="en-US" sz="1100" b="1" u="none" strike="noStrike" kern="1200" dirty="0">
                          <a:solidFill>
                            <a:schemeClr val="tx1"/>
                          </a:solidFill>
                          <a:effectLst/>
                          <a:latin typeface="Times New Roman" panose="02020603050405020304" pitchFamily="18" charset="0"/>
                          <a:ea typeface="+mn-ea"/>
                          <a:cs typeface="Times New Roman" panose="02020603050405020304" pitchFamily="18" charset="0"/>
                        </a:rPr>
                        <a:t>Accuracy</a:t>
                      </a:r>
                    </a:p>
                  </a:txBody>
                  <a:tcPr anchor="ctr"/>
                </a:tc>
                <a:tc>
                  <a:txBody>
                    <a:bodyPr/>
                    <a:lstStyle/>
                    <a:p>
                      <a:pPr marL="0" algn="r" defTabSz="914400" rtl="0" eaLnBrk="1" fontAlgn="ctr" latinLnBrk="0" hangingPunct="1">
                        <a:spcBef>
                          <a:spcPts val="0"/>
                        </a:spcBef>
                        <a:spcAft>
                          <a:spcPts val="0"/>
                        </a:spcAft>
                      </a:pPr>
                      <a:r>
                        <a:rPr lang="en-US" sz="1100" b="1" u="none" strike="noStrike" kern="1200" dirty="0">
                          <a:solidFill>
                            <a:schemeClr val="tx1"/>
                          </a:solidFill>
                          <a:effectLst/>
                          <a:latin typeface="Times New Roman" panose="02020603050405020304" pitchFamily="18" charset="0"/>
                          <a:ea typeface="+mn-ea"/>
                          <a:cs typeface="Times New Roman" panose="02020603050405020304" pitchFamily="18" charset="0"/>
                        </a:rPr>
                        <a:t>AUC</a:t>
                      </a:r>
                    </a:p>
                  </a:txBody>
                  <a:tcPr anchor="ctr"/>
                </a:tc>
                <a:tc>
                  <a:txBody>
                    <a:bodyPr/>
                    <a:lstStyle/>
                    <a:p>
                      <a:pPr marL="0" algn="r" defTabSz="914400" rtl="0" eaLnBrk="1" fontAlgn="ctr" latinLnBrk="0" hangingPunct="1">
                        <a:spcBef>
                          <a:spcPts val="0"/>
                        </a:spcBef>
                        <a:spcAft>
                          <a:spcPts val="0"/>
                        </a:spcAft>
                      </a:pPr>
                      <a:r>
                        <a:rPr lang="en-US" sz="1100" b="1" u="none" strike="noStrike" kern="1200" dirty="0">
                          <a:solidFill>
                            <a:schemeClr val="tx1"/>
                          </a:solidFill>
                          <a:effectLst/>
                          <a:latin typeface="Times New Roman" panose="02020603050405020304" pitchFamily="18" charset="0"/>
                          <a:ea typeface="+mn-ea"/>
                          <a:cs typeface="Times New Roman" panose="02020603050405020304" pitchFamily="18" charset="0"/>
                        </a:rPr>
                        <a:t>Recall</a:t>
                      </a:r>
                    </a:p>
                  </a:txBody>
                  <a:tcPr anchor="ctr"/>
                </a:tc>
                <a:tc>
                  <a:txBody>
                    <a:bodyPr/>
                    <a:lstStyle/>
                    <a:p>
                      <a:pPr marL="0" algn="r" defTabSz="914400" rtl="0" eaLnBrk="1" fontAlgn="ctr" latinLnBrk="0" hangingPunct="1">
                        <a:spcBef>
                          <a:spcPts val="0"/>
                        </a:spcBef>
                        <a:spcAft>
                          <a:spcPts val="0"/>
                        </a:spcAft>
                      </a:pPr>
                      <a:r>
                        <a:rPr lang="en-US" sz="1100" b="1" u="none" strike="noStrike" kern="1200" dirty="0">
                          <a:solidFill>
                            <a:schemeClr val="tx1"/>
                          </a:solidFill>
                          <a:effectLst/>
                          <a:latin typeface="Times New Roman" panose="02020603050405020304" pitchFamily="18" charset="0"/>
                          <a:ea typeface="+mn-ea"/>
                          <a:cs typeface="Times New Roman" panose="02020603050405020304" pitchFamily="18" charset="0"/>
                        </a:rPr>
                        <a:t>Prec.</a:t>
                      </a:r>
                    </a:p>
                  </a:txBody>
                  <a:tcPr anchor="ctr"/>
                </a:tc>
                <a:tc>
                  <a:txBody>
                    <a:bodyPr/>
                    <a:lstStyle/>
                    <a:p>
                      <a:pPr marL="0" algn="r" defTabSz="914400" rtl="0" eaLnBrk="1" fontAlgn="ctr" latinLnBrk="0" hangingPunct="1">
                        <a:spcBef>
                          <a:spcPts val="0"/>
                        </a:spcBef>
                        <a:spcAft>
                          <a:spcPts val="0"/>
                        </a:spcAft>
                      </a:pPr>
                      <a:r>
                        <a:rPr lang="en-US" sz="1100" b="1" u="none" strike="noStrike" kern="1200" dirty="0">
                          <a:solidFill>
                            <a:schemeClr val="tx1"/>
                          </a:solidFill>
                          <a:effectLst/>
                          <a:latin typeface="Times New Roman" panose="02020603050405020304" pitchFamily="18" charset="0"/>
                          <a:ea typeface="+mn-ea"/>
                          <a:cs typeface="Times New Roman" panose="02020603050405020304" pitchFamily="18" charset="0"/>
                        </a:rPr>
                        <a:t>F1</a:t>
                      </a:r>
                    </a:p>
                  </a:txBody>
                  <a:tcPr anchor="ctr"/>
                </a:tc>
                <a:tc>
                  <a:txBody>
                    <a:bodyPr/>
                    <a:lstStyle/>
                    <a:p>
                      <a:pPr marL="0" algn="r" defTabSz="914400" rtl="0" eaLnBrk="1" fontAlgn="ctr" latinLnBrk="0" hangingPunct="1">
                        <a:spcBef>
                          <a:spcPts val="0"/>
                        </a:spcBef>
                        <a:spcAft>
                          <a:spcPts val="0"/>
                        </a:spcAft>
                      </a:pPr>
                      <a:r>
                        <a:rPr lang="en-US" sz="1100" b="1" u="none" strike="noStrike" kern="1200" dirty="0">
                          <a:solidFill>
                            <a:schemeClr val="tx1"/>
                          </a:solidFill>
                          <a:effectLst/>
                          <a:latin typeface="Times New Roman" panose="02020603050405020304" pitchFamily="18" charset="0"/>
                          <a:ea typeface="+mn-ea"/>
                          <a:cs typeface="Times New Roman" panose="02020603050405020304" pitchFamily="18" charset="0"/>
                        </a:rPr>
                        <a:t>Kappa</a:t>
                      </a:r>
                    </a:p>
                  </a:txBody>
                  <a:tcPr anchor="ctr"/>
                </a:tc>
                <a:tc>
                  <a:txBody>
                    <a:bodyPr/>
                    <a:lstStyle/>
                    <a:p>
                      <a:pPr marL="0" algn="r" defTabSz="914400" rtl="0" eaLnBrk="1" fontAlgn="ctr" latinLnBrk="0" hangingPunct="1">
                        <a:spcBef>
                          <a:spcPts val="0"/>
                        </a:spcBef>
                        <a:spcAft>
                          <a:spcPts val="0"/>
                        </a:spcAft>
                      </a:pPr>
                      <a:r>
                        <a:rPr lang="en-US" sz="1100" b="1" u="none" strike="noStrike" kern="1200" dirty="0">
                          <a:solidFill>
                            <a:schemeClr val="tx1"/>
                          </a:solidFill>
                          <a:effectLst/>
                          <a:latin typeface="Times New Roman" panose="02020603050405020304" pitchFamily="18" charset="0"/>
                          <a:ea typeface="+mn-ea"/>
                          <a:cs typeface="Times New Roman" panose="02020603050405020304" pitchFamily="18" charset="0"/>
                        </a:rPr>
                        <a:t>MCC</a:t>
                      </a:r>
                    </a:p>
                  </a:txBody>
                  <a:tcPr anchor="ctr"/>
                </a:tc>
                <a:extLst>
                  <a:ext uri="{0D108BD9-81ED-4DB2-BD59-A6C34878D82A}">
                    <a16:rowId xmlns:a16="http://schemas.microsoft.com/office/drawing/2014/main" val="4165974075"/>
                  </a:ext>
                </a:extLst>
              </a:tr>
              <a:tr h="590843">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0.8949</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0.9498</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0.9354</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0.8626</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0.8975</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0.7901</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0.7928</a:t>
                      </a:r>
                    </a:p>
                  </a:txBody>
                  <a:tcPr anchor="ctr"/>
                </a:tc>
                <a:extLst>
                  <a:ext uri="{0D108BD9-81ED-4DB2-BD59-A6C34878D82A}">
                    <a16:rowId xmlns:a16="http://schemas.microsoft.com/office/drawing/2014/main" val="2799477878"/>
                  </a:ext>
                </a:extLst>
              </a:tr>
              <a:tr h="590843">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1</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0.8875</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0.9471</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0.9356</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0.8468</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0.8890</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0.7756</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0.7795</a:t>
                      </a:r>
                    </a:p>
                  </a:txBody>
                  <a:tcPr anchor="ctr"/>
                </a:tc>
                <a:extLst>
                  <a:ext uri="{0D108BD9-81ED-4DB2-BD59-A6C34878D82A}">
                    <a16:rowId xmlns:a16="http://schemas.microsoft.com/office/drawing/2014/main" val="2893282274"/>
                  </a:ext>
                </a:extLst>
              </a:tr>
              <a:tr h="590843">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2</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0.8918</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0.9464</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0.9261</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0.8605</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0.8921</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0.7839</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0.7860</a:t>
                      </a:r>
                    </a:p>
                  </a:txBody>
                  <a:tcPr anchor="ctr"/>
                </a:tc>
                <a:extLst>
                  <a:ext uri="{0D108BD9-81ED-4DB2-BD59-A6C34878D82A}">
                    <a16:rowId xmlns:a16="http://schemas.microsoft.com/office/drawing/2014/main" val="3420402816"/>
                  </a:ext>
                </a:extLst>
              </a:tr>
              <a:tr h="590843">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3</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0.8879</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0.9480</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0.9265</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0.8577</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0.8907</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0.7760</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0.7785</a:t>
                      </a:r>
                    </a:p>
                  </a:txBody>
                  <a:tcPr anchor="ctr"/>
                </a:tc>
                <a:extLst>
                  <a:ext uri="{0D108BD9-81ED-4DB2-BD59-A6C34878D82A}">
                    <a16:rowId xmlns:a16="http://schemas.microsoft.com/office/drawing/2014/main" val="457480218"/>
                  </a:ext>
                </a:extLst>
              </a:tr>
              <a:tr h="590843">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4</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0.8842</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0.9450</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0.9199</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0.8572</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0.8875</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0.7685</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0.7706</a:t>
                      </a:r>
                    </a:p>
                  </a:txBody>
                  <a:tcPr anchor="ctr"/>
                </a:tc>
                <a:extLst>
                  <a:ext uri="{0D108BD9-81ED-4DB2-BD59-A6C34878D82A}">
                    <a16:rowId xmlns:a16="http://schemas.microsoft.com/office/drawing/2014/main" val="938713916"/>
                  </a:ext>
                </a:extLst>
              </a:tr>
              <a:tr h="590843">
                <a:tc>
                  <a:txBody>
                    <a:bodyPr/>
                    <a:lstStyle/>
                    <a:p>
                      <a:pPr marL="0" algn="r" defTabSz="914400" rtl="0" eaLnBrk="1" fontAlgn="ctr" latinLnBrk="0" hangingPunct="1">
                        <a:spcBef>
                          <a:spcPts val="0"/>
                        </a:spcBef>
                        <a:spcAft>
                          <a:spcPts val="0"/>
                        </a:spcAft>
                      </a:pPr>
                      <a:r>
                        <a:rPr lang="en-US" sz="1600" b="1" u="none" strike="noStrike" kern="1200">
                          <a:solidFill>
                            <a:schemeClr val="tx1"/>
                          </a:solidFill>
                          <a:effectLst/>
                          <a:latin typeface="Times New Roman" panose="02020603050405020304" pitchFamily="18" charset="0"/>
                          <a:ea typeface="+mn-ea"/>
                          <a:cs typeface="Times New Roman" panose="02020603050405020304" pitchFamily="18" charset="0"/>
                        </a:rPr>
                        <a:t>Mean</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0.8893</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0.9473</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0.9287</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0.8570</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0.8914</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0.7788</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0.7815</a:t>
                      </a:r>
                    </a:p>
                  </a:txBody>
                  <a:tcPr anchor="ctr"/>
                </a:tc>
                <a:extLst>
                  <a:ext uri="{0D108BD9-81ED-4DB2-BD59-A6C34878D82A}">
                    <a16:rowId xmlns:a16="http://schemas.microsoft.com/office/drawing/2014/main" val="2051667889"/>
                  </a:ext>
                </a:extLst>
              </a:tr>
              <a:tr h="590843">
                <a:tc>
                  <a:txBody>
                    <a:bodyPr/>
                    <a:lstStyle/>
                    <a:p>
                      <a:pPr marL="0" algn="r" defTabSz="914400" rtl="0" eaLnBrk="1" fontAlgn="ctr" latinLnBrk="0" hangingPunct="1">
                        <a:spcBef>
                          <a:spcPts val="0"/>
                        </a:spcBef>
                        <a:spcAft>
                          <a:spcPts val="0"/>
                        </a:spcAft>
                      </a:pPr>
                      <a:r>
                        <a:rPr lang="en-US"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SD</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0.0037</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0.0016</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0.0060</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0.0055</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a:solidFill>
                            <a:schemeClr val="tx1"/>
                          </a:solidFill>
                          <a:effectLst/>
                          <a:latin typeface="Times New Roman" panose="02020603050405020304" pitchFamily="18" charset="0"/>
                          <a:ea typeface="+mn-ea"/>
                          <a:cs typeface="Times New Roman" panose="02020603050405020304" pitchFamily="18" charset="0"/>
                        </a:rPr>
                        <a:t>0.0035</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0.0074</a:t>
                      </a:r>
                    </a:p>
                  </a:txBody>
                  <a:tcPr anchor="ctr"/>
                </a:tc>
                <a:tc>
                  <a:txBody>
                    <a:bodyPr/>
                    <a:lstStyle/>
                    <a:p>
                      <a:pPr marL="0" algn="r" defTabSz="914400" rtl="0" eaLnBrk="1" fontAlgn="ctr" latinLnBrk="0" hangingPunct="1">
                        <a:spcBef>
                          <a:spcPts val="0"/>
                        </a:spcBef>
                        <a:spcAft>
                          <a:spcPts val="0"/>
                        </a:spcAft>
                      </a:pPr>
                      <a:r>
                        <a:rPr lang="en-US" altLang="zh-CN" sz="1600" b="1" u="none" strike="noStrike" kern="1200" dirty="0">
                          <a:solidFill>
                            <a:schemeClr val="tx1"/>
                          </a:solidFill>
                          <a:effectLst/>
                          <a:latin typeface="Times New Roman" panose="02020603050405020304" pitchFamily="18" charset="0"/>
                          <a:ea typeface="+mn-ea"/>
                          <a:cs typeface="Times New Roman" panose="02020603050405020304" pitchFamily="18" charset="0"/>
                        </a:rPr>
                        <a:t>0.0075</a:t>
                      </a:r>
                    </a:p>
                  </a:txBody>
                  <a:tcPr anchor="ctr"/>
                </a:tc>
                <a:extLst>
                  <a:ext uri="{0D108BD9-81ED-4DB2-BD59-A6C34878D82A}">
                    <a16:rowId xmlns:a16="http://schemas.microsoft.com/office/drawing/2014/main" val="3093061411"/>
                  </a:ext>
                </a:extLst>
              </a:tr>
            </a:tbl>
          </a:graphicData>
        </a:graphic>
      </p:graphicFrame>
    </p:spTree>
    <p:extLst>
      <p:ext uri="{BB962C8B-B14F-4D97-AF65-F5344CB8AC3E}">
        <p14:creationId xmlns:p14="http://schemas.microsoft.com/office/powerpoint/2010/main" val="4185914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E18E9-7DFB-4CC5-82F7-54F262249235}"/>
              </a:ext>
            </a:extLst>
          </p:cNvPr>
          <p:cNvSpPr>
            <a:spLocks noGrp="1"/>
          </p:cNvSpPr>
          <p:nvPr>
            <p:ph type="title"/>
          </p:nvPr>
        </p:nvSpPr>
        <p:spPr>
          <a:xfrm>
            <a:off x="838200" y="-281198"/>
            <a:ext cx="10515599" cy="932688"/>
          </a:xfrm>
        </p:spPr>
        <p:txBody>
          <a:bodyPr vert="horz" lIns="91440" tIns="45720" rIns="91440" bIns="45720" rtlCol="0" anchor="b">
            <a:normAutofit/>
          </a:bodyPr>
          <a:lstStyle/>
          <a:p>
            <a:r>
              <a:rPr lang="en-US" altLang="zh-CN" sz="2800" dirty="0">
                <a:latin typeface="Times New Roman" panose="02020603050405020304" pitchFamily="18" charset="0"/>
                <a:cs typeface="Times New Roman" panose="02020603050405020304" pitchFamily="18" charset="0"/>
              </a:rPr>
              <a:t>3</a:t>
            </a:r>
            <a:r>
              <a:rPr lang="en-US" altLang="zh-CN" sz="2800" kern="1200" dirty="0">
                <a:solidFill>
                  <a:schemeClr val="tx1"/>
                </a:solidFill>
                <a:latin typeface="Times New Roman" panose="02020603050405020304" pitchFamily="18" charset="0"/>
                <a:cs typeface="Times New Roman" panose="02020603050405020304" pitchFamily="18" charset="0"/>
              </a:rPr>
              <a:t>. Outcome is better by analyze </a:t>
            </a:r>
            <a:r>
              <a:rPr lang="en-US" altLang="zh-CN" sz="2800" dirty="0">
                <a:latin typeface="Times New Roman" panose="02020603050405020304" pitchFamily="18" charset="0"/>
                <a:cs typeface="Times New Roman" panose="02020603050405020304" pitchFamily="18" charset="0"/>
              </a:rPr>
              <a:t>Confusion Matrix &amp; Error </a:t>
            </a:r>
            <a:endParaRPr lang="en-US" altLang="zh-CN" sz="2800" kern="1200" dirty="0">
              <a:solidFill>
                <a:schemeClr val="tx1"/>
              </a:solidFill>
              <a:latin typeface="Times New Roman" panose="02020603050405020304" pitchFamily="18" charset="0"/>
              <a:cs typeface="Times New Roman" panose="02020603050405020304" pitchFamily="18" charset="0"/>
            </a:endParaRPr>
          </a:p>
        </p:txBody>
      </p:sp>
      <p:pic>
        <p:nvPicPr>
          <p:cNvPr id="7" name="Picture 2" descr="图表, 树状图&#10;&#10;描述已自动生成">
            <a:extLst>
              <a:ext uri="{FF2B5EF4-FFF2-40B4-BE49-F238E27FC236}">
                <a16:creationId xmlns:a16="http://schemas.microsoft.com/office/drawing/2014/main" id="{A5243F35-E4DC-40D9-A8A7-75BCA9405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854128"/>
            <a:ext cx="4237279" cy="2884955"/>
          </a:xfrm>
          <a:prstGeom prst="rect">
            <a:avLst/>
          </a:prstGeom>
          <a:noFill/>
        </p:spPr>
      </p:pic>
      <p:pic>
        <p:nvPicPr>
          <p:cNvPr id="10242" name="Picture 2" descr="图表, 条形图&#10;&#10;描述已自动生成">
            <a:extLst>
              <a:ext uri="{FF2B5EF4-FFF2-40B4-BE49-F238E27FC236}">
                <a16:creationId xmlns:a16="http://schemas.microsoft.com/office/drawing/2014/main" id="{F213C599-97B9-41BC-BB98-3D72BD220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463" y="720288"/>
            <a:ext cx="4237278" cy="3228402"/>
          </a:xfrm>
          <a:prstGeom prst="rect">
            <a:avLst/>
          </a:prstGeom>
          <a:noFill/>
        </p:spPr>
      </p:pic>
      <p:pic>
        <p:nvPicPr>
          <p:cNvPr id="26626" name="Picture 2" descr="图表, 树状图&#10;&#10;描述已自动生成">
            <a:extLst>
              <a:ext uri="{FF2B5EF4-FFF2-40B4-BE49-F238E27FC236}">
                <a16:creationId xmlns:a16="http://schemas.microsoft.com/office/drawing/2014/main" id="{1E39BB6F-F2B2-4E1A-A7EE-A53C2E6819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1" y="3897901"/>
            <a:ext cx="4303954" cy="2930351"/>
          </a:xfrm>
          <a:prstGeom prst="rect">
            <a:avLst/>
          </a:prstGeom>
          <a:noFill/>
        </p:spPr>
      </p:pic>
      <p:pic>
        <p:nvPicPr>
          <p:cNvPr id="27650" name="Picture 2" descr="图表, 条形图&#10;&#10;描述已自动生成">
            <a:extLst>
              <a:ext uri="{FF2B5EF4-FFF2-40B4-BE49-F238E27FC236}">
                <a16:creationId xmlns:a16="http://schemas.microsoft.com/office/drawing/2014/main" id="{EA9437F1-76CD-4D5E-AAB4-479CC1B302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3845" y="3881368"/>
            <a:ext cx="3937440" cy="2999954"/>
          </a:xfrm>
          <a:prstGeom prst="rect">
            <a:avLst/>
          </a:prstGeom>
          <a:noFill/>
        </p:spPr>
      </p:pic>
      <p:sp>
        <p:nvSpPr>
          <p:cNvPr id="9" name="文本框 8">
            <a:extLst>
              <a:ext uri="{FF2B5EF4-FFF2-40B4-BE49-F238E27FC236}">
                <a16:creationId xmlns:a16="http://schemas.microsoft.com/office/drawing/2014/main" id="{2A2E1310-2313-4778-8866-7B03DBCA4CB2}"/>
              </a:ext>
            </a:extLst>
          </p:cNvPr>
          <p:cNvSpPr txBox="1"/>
          <p:nvPr/>
        </p:nvSpPr>
        <p:spPr>
          <a:xfrm>
            <a:off x="9172576" y="1223778"/>
            <a:ext cx="3019424" cy="452431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Reason: Due to the large gap in the number of two-category labels in the original data, over-sampling yes label and under-sampling no label at the same time to ensure the effectiveness of the training for the two labels</a:t>
            </a:r>
          </a:p>
        </p:txBody>
      </p:sp>
      <p:sp>
        <p:nvSpPr>
          <p:cNvPr id="3" name="TextBox 2">
            <a:extLst>
              <a:ext uri="{FF2B5EF4-FFF2-40B4-BE49-F238E27FC236}">
                <a16:creationId xmlns:a16="http://schemas.microsoft.com/office/drawing/2014/main" id="{4AA542C2-EADC-F041-942C-FB1879C1C6F2}"/>
              </a:ext>
            </a:extLst>
          </p:cNvPr>
          <p:cNvSpPr txBox="1"/>
          <p:nvPr/>
        </p:nvSpPr>
        <p:spPr>
          <a:xfrm>
            <a:off x="1949668" y="1779788"/>
            <a:ext cx="1353971" cy="830997"/>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cs typeface="Times New Roman" panose="02020603050405020304" pitchFamily="18" charset="0"/>
              </a:rPr>
              <a:t>TN</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FP</a:t>
            </a:r>
          </a:p>
          <a:p>
            <a:r>
              <a:rPr lang="en-US" altLang="zh-CN" sz="2400" b="1" dirty="0">
                <a:latin typeface="Times New Roman" panose="02020603050405020304" pitchFamily="18" charset="0"/>
                <a:cs typeface="Times New Roman" panose="02020603050405020304" pitchFamily="18" charset="0"/>
              </a:rPr>
              <a:t>FN</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TP</a:t>
            </a:r>
          </a:p>
        </p:txBody>
      </p:sp>
      <p:sp>
        <p:nvSpPr>
          <p:cNvPr id="11" name="TextBox 10">
            <a:extLst>
              <a:ext uri="{FF2B5EF4-FFF2-40B4-BE49-F238E27FC236}">
                <a16:creationId xmlns:a16="http://schemas.microsoft.com/office/drawing/2014/main" id="{4D71147F-96CC-6E4E-A41F-8E2E9C8CCD82}"/>
              </a:ext>
            </a:extLst>
          </p:cNvPr>
          <p:cNvSpPr txBox="1"/>
          <p:nvPr/>
        </p:nvSpPr>
        <p:spPr>
          <a:xfrm>
            <a:off x="1949668" y="4917096"/>
            <a:ext cx="1227189" cy="830997"/>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cs typeface="Times New Roman" panose="02020603050405020304" pitchFamily="18" charset="0"/>
              </a:rPr>
              <a:t>TN</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FP</a:t>
            </a:r>
          </a:p>
          <a:p>
            <a:r>
              <a:rPr lang="en-US" altLang="zh-CN" sz="2400" b="1" dirty="0">
                <a:latin typeface="Times New Roman" panose="02020603050405020304" pitchFamily="18" charset="0"/>
                <a:cs typeface="Times New Roman" panose="02020603050405020304" pitchFamily="18" charset="0"/>
              </a:rPr>
              <a:t>FN</a:t>
            </a:r>
            <a:r>
              <a:rPr lang="zh-CN" altLang="en-US" sz="2400" b="1" dirty="0">
                <a:latin typeface="Times New Roman" panose="02020603050405020304" pitchFamily="18" charset="0"/>
                <a:cs typeface="Times New Roman" panose="02020603050405020304" pitchFamily="18" charset="0"/>
              </a:rPr>
              <a:t>   </a:t>
            </a:r>
            <a:r>
              <a:rPr lang="en-US" altLang="zh-CN" sz="2400" b="1" dirty="0">
                <a:solidFill>
                  <a:schemeClr val="bg1"/>
                </a:solidFill>
                <a:latin typeface="Times New Roman" panose="02020603050405020304" pitchFamily="18" charset="0"/>
                <a:cs typeface="Times New Roman" panose="02020603050405020304" pitchFamily="18" charset="0"/>
              </a:rPr>
              <a:t>TP</a:t>
            </a:r>
          </a:p>
        </p:txBody>
      </p:sp>
    </p:spTree>
    <p:extLst>
      <p:ext uri="{BB962C8B-B14F-4D97-AF65-F5344CB8AC3E}">
        <p14:creationId xmlns:p14="http://schemas.microsoft.com/office/powerpoint/2010/main" val="1379844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图示&#10;&#10;描述已自动生成">
            <a:extLst>
              <a:ext uri="{FF2B5EF4-FFF2-40B4-BE49-F238E27FC236}">
                <a16:creationId xmlns:a16="http://schemas.microsoft.com/office/drawing/2014/main" id="{23791455-7BCA-4EC4-9DA6-E9EDDB283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851" y="-29128"/>
            <a:ext cx="4748149" cy="3375315"/>
          </a:xfrm>
          <a:prstGeom prst="rect">
            <a:avLst/>
          </a:prstGeom>
          <a:noFill/>
        </p:spPr>
      </p:pic>
      <p:pic>
        <p:nvPicPr>
          <p:cNvPr id="4" name="Picture 2" descr="图表, 地图&#10;&#10;描述已自动生成">
            <a:extLst>
              <a:ext uri="{FF2B5EF4-FFF2-40B4-BE49-F238E27FC236}">
                <a16:creationId xmlns:a16="http://schemas.microsoft.com/office/drawing/2014/main" id="{FC895822-316E-4023-BBB5-C2BB126D4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 y="1608477"/>
            <a:ext cx="6939026" cy="5249523"/>
          </a:xfrm>
          <a:prstGeom prst="rect">
            <a:avLst/>
          </a:prstGeom>
          <a:noFill/>
        </p:spPr>
      </p:pic>
      <p:pic>
        <p:nvPicPr>
          <p:cNvPr id="7" name="Picture 2" descr="图表, 散点图&#10;&#10;描述已自动生成">
            <a:extLst>
              <a:ext uri="{FF2B5EF4-FFF2-40B4-BE49-F238E27FC236}">
                <a16:creationId xmlns:a16="http://schemas.microsoft.com/office/drawing/2014/main" id="{CF0DC9D5-7B6C-4DB9-B7A3-663307B347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1" y="3170473"/>
            <a:ext cx="5257800" cy="3658064"/>
          </a:xfrm>
          <a:prstGeom prst="rect">
            <a:avLst/>
          </a:prstGeom>
          <a:noFill/>
        </p:spPr>
      </p:pic>
      <p:sp>
        <p:nvSpPr>
          <p:cNvPr id="8" name="标题 1">
            <a:extLst>
              <a:ext uri="{FF2B5EF4-FFF2-40B4-BE49-F238E27FC236}">
                <a16:creationId xmlns:a16="http://schemas.microsoft.com/office/drawing/2014/main" id="{26568D34-F25B-457C-8817-E86AA1BA04B3}"/>
              </a:ext>
            </a:extLst>
          </p:cNvPr>
          <p:cNvSpPr>
            <a:spLocks noGrp="1"/>
          </p:cNvSpPr>
          <p:nvPr>
            <p:ph type="title"/>
          </p:nvPr>
        </p:nvSpPr>
        <p:spPr>
          <a:xfrm>
            <a:off x="0" y="77906"/>
            <a:ext cx="10515599" cy="932688"/>
          </a:xfrm>
        </p:spPr>
        <p:txBody>
          <a:bodyPr vert="horz" lIns="91440" tIns="45720" rIns="91440" bIns="45720" rtlCol="0" anchor="b">
            <a:normAutofit/>
          </a:bodyPr>
          <a:lstStyle/>
          <a:p>
            <a:r>
              <a:rPr lang="en-US" altLang="zh-CN" sz="2800" dirty="0">
                <a:latin typeface="Times New Roman" panose="02020603050405020304" pitchFamily="18" charset="0"/>
                <a:cs typeface="Times New Roman" panose="02020603050405020304" pitchFamily="18" charset="0"/>
              </a:rPr>
              <a:t>4</a:t>
            </a:r>
            <a:r>
              <a:rPr lang="en-US" altLang="zh-CN" sz="2800" kern="1200" dirty="0">
                <a:solidFill>
                  <a:schemeClr val="tx1"/>
                </a:solidFill>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a:t>
            </a:r>
            <a:r>
              <a:rPr lang="en-US" altLang="zh-CN" sz="2800" kern="1200" dirty="0">
                <a:solidFill>
                  <a:schemeClr val="tx1"/>
                </a:solidFill>
                <a:latin typeface="Times New Roman" panose="02020603050405020304" pitchFamily="18" charset="0"/>
                <a:cs typeface="Times New Roman" panose="02020603050405020304" pitchFamily="18" charset="0"/>
              </a:rPr>
              <a:t>oundary, Dimension &amp; Manifold</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Before</a:t>
            </a:r>
            <a:r>
              <a:rPr lang="zh-CN" altLang="en-US" sz="2800" dirty="0">
                <a:solidFill>
                  <a:srgbClr val="FF0000"/>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FE</a:t>
            </a:r>
            <a:endParaRPr lang="en-US" altLang="zh-CN" sz="2800" kern="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293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23791455-7BCA-4EC4-9DA6-E9EDDB283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691060" y="0"/>
            <a:ext cx="4500940" cy="3203316"/>
          </a:xfrm>
          <a:prstGeom prst="rect">
            <a:avLst/>
          </a:prstGeom>
          <a:noFill/>
        </p:spPr>
      </p:pic>
      <p:pic>
        <p:nvPicPr>
          <p:cNvPr id="4" name="Picture 2">
            <a:extLst>
              <a:ext uri="{FF2B5EF4-FFF2-40B4-BE49-F238E27FC236}">
                <a16:creationId xmlns:a16="http://schemas.microsoft.com/office/drawing/2014/main" id="{FC895822-316E-4023-BBB5-C2BB126D4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0" y="1869350"/>
            <a:ext cx="6596410" cy="4988650"/>
          </a:xfrm>
          <a:prstGeom prst="rect">
            <a:avLst/>
          </a:prstGeom>
          <a:noFill/>
        </p:spPr>
      </p:pic>
      <p:pic>
        <p:nvPicPr>
          <p:cNvPr id="7" name="Picture 2">
            <a:extLst>
              <a:ext uri="{FF2B5EF4-FFF2-40B4-BE49-F238E27FC236}">
                <a16:creationId xmlns:a16="http://schemas.microsoft.com/office/drawing/2014/main" id="{CF0DC9D5-7B6C-4DB9-B7A3-663307B347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734175" y="3073060"/>
            <a:ext cx="5457825" cy="3792124"/>
          </a:xfrm>
          <a:prstGeom prst="rect">
            <a:avLst/>
          </a:prstGeom>
          <a:noFill/>
        </p:spPr>
      </p:pic>
      <p:sp>
        <p:nvSpPr>
          <p:cNvPr id="8" name="标题 1">
            <a:extLst>
              <a:ext uri="{FF2B5EF4-FFF2-40B4-BE49-F238E27FC236}">
                <a16:creationId xmlns:a16="http://schemas.microsoft.com/office/drawing/2014/main" id="{26568D34-F25B-457C-8817-E86AA1BA04B3}"/>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altLang="zh-CN" sz="2800" dirty="0">
                <a:latin typeface="Times New Roman" panose="02020603050405020304" pitchFamily="18" charset="0"/>
                <a:cs typeface="Times New Roman" panose="02020603050405020304" pitchFamily="18" charset="0"/>
              </a:rPr>
              <a:t>4</a:t>
            </a:r>
            <a:r>
              <a:rPr lang="en-US" altLang="zh-CN" sz="2800" kern="1200" dirty="0">
                <a:solidFill>
                  <a:schemeClr val="tx1"/>
                </a:solidFill>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a:t>
            </a:r>
            <a:r>
              <a:rPr lang="en-US" altLang="zh-CN" sz="2800" kern="1200" dirty="0">
                <a:solidFill>
                  <a:schemeClr val="tx1"/>
                </a:solidFill>
                <a:latin typeface="Times New Roman" panose="02020603050405020304" pitchFamily="18" charset="0"/>
                <a:cs typeface="Times New Roman" panose="02020603050405020304" pitchFamily="18" charset="0"/>
              </a:rPr>
              <a:t>oundary, Dimension &amp; Manifold</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After</a:t>
            </a:r>
            <a:r>
              <a:rPr lang="zh-CN" altLang="en-US" sz="2800" dirty="0">
                <a:solidFill>
                  <a:srgbClr val="FF0000"/>
                </a:solidFill>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FE</a:t>
            </a:r>
            <a:endParaRPr lang="en-US" altLang="zh-CN" sz="2800" kern="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164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5CA8105-DFE6-4812-B1DB-66F224E75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65544" y="3429000"/>
            <a:ext cx="4826456" cy="3429000"/>
          </a:xfrm>
          <a:prstGeom prst="rect">
            <a:avLst/>
          </a:prstGeom>
          <a:noFill/>
        </p:spPr>
      </p:pic>
      <p:pic>
        <p:nvPicPr>
          <p:cNvPr id="4" name="Picture 2">
            <a:extLst>
              <a:ext uri="{FF2B5EF4-FFF2-40B4-BE49-F238E27FC236}">
                <a16:creationId xmlns:a16="http://schemas.microsoft.com/office/drawing/2014/main" id="{E58D032F-90FA-4CED-82BD-879AECFA1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 y="3428999"/>
            <a:ext cx="4826461" cy="3429002"/>
          </a:xfrm>
          <a:prstGeom prst="rect">
            <a:avLst/>
          </a:prstGeom>
          <a:noFill/>
        </p:spPr>
      </p:pic>
      <p:pic>
        <p:nvPicPr>
          <p:cNvPr id="6" name="Picture 2" descr="图表, 散点图&#10;&#10;描述已自动生成">
            <a:extLst>
              <a:ext uri="{FF2B5EF4-FFF2-40B4-BE49-F238E27FC236}">
                <a16:creationId xmlns:a16="http://schemas.microsoft.com/office/drawing/2014/main" id="{032A2A9F-9D6B-40BC-BD6B-8EF410C97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0271" y="-1"/>
            <a:ext cx="4821730" cy="3428999"/>
          </a:xfrm>
          <a:prstGeom prst="rect">
            <a:avLst/>
          </a:prstGeom>
          <a:noFill/>
        </p:spPr>
      </p:pic>
      <p:pic>
        <p:nvPicPr>
          <p:cNvPr id="9" name="Picture 2" descr="图表, 折线图&#10;&#10;描述已自动生成">
            <a:extLst>
              <a:ext uri="{FF2B5EF4-FFF2-40B4-BE49-F238E27FC236}">
                <a16:creationId xmlns:a16="http://schemas.microsoft.com/office/drawing/2014/main" id="{C7021051-571F-49F3-8365-A2D561EDAB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4821727" cy="3428998"/>
          </a:xfrm>
          <a:prstGeom prst="rect">
            <a:avLst/>
          </a:prstGeom>
          <a:noFill/>
        </p:spPr>
      </p:pic>
      <p:sp>
        <p:nvSpPr>
          <p:cNvPr id="5" name="文本框 4">
            <a:extLst>
              <a:ext uri="{FF2B5EF4-FFF2-40B4-BE49-F238E27FC236}">
                <a16:creationId xmlns:a16="http://schemas.microsoft.com/office/drawing/2014/main" id="{4B9ABDFA-924D-4A6B-A4E3-C6B08AA00BEC}"/>
              </a:ext>
            </a:extLst>
          </p:cNvPr>
          <p:cNvSpPr txBox="1"/>
          <p:nvPr/>
        </p:nvSpPr>
        <p:spPr>
          <a:xfrm>
            <a:off x="5148943" y="1110343"/>
            <a:ext cx="2351314" cy="433965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5. ROC &amp; PRC</a:t>
            </a:r>
          </a:p>
          <a:p>
            <a:endParaRPr lang="en-US" altLang="zh-CN" sz="1800" dirty="0">
              <a:solidFill>
                <a:srgbClr val="FF0000"/>
              </a:solidFill>
              <a:latin typeface="Times New Roman" panose="02020603050405020304" pitchFamily="18" charset="0"/>
              <a:cs typeface="Times New Roman" panose="02020603050405020304" pitchFamily="18" charset="0"/>
            </a:endParaRPr>
          </a:p>
          <a:p>
            <a:r>
              <a:rPr lang="en-US" altLang="zh-CN" sz="1800" dirty="0">
                <a:solidFill>
                  <a:srgbClr val="FF0000"/>
                </a:solidFill>
                <a:latin typeface="Times New Roman" panose="02020603050405020304" pitchFamily="18" charset="0"/>
                <a:cs typeface="Times New Roman" panose="02020603050405020304" pitchFamily="18" charset="0"/>
              </a:rPr>
              <a:t>Before FE</a:t>
            </a: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After</a:t>
            </a:r>
            <a:r>
              <a:rPr lang="en-US" altLang="zh-CN" sz="1800" dirty="0">
                <a:solidFill>
                  <a:srgbClr val="FF0000"/>
                </a:solidFill>
                <a:latin typeface="Times New Roman" panose="02020603050405020304" pitchFamily="18" charset="0"/>
                <a:cs typeface="Times New Roman" panose="02020603050405020304" pitchFamily="18" charset="0"/>
              </a:rPr>
              <a:t> FE</a:t>
            </a:r>
            <a:endParaRPr lang="en-US" altLang="zh-C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7403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E18E9-7DFB-4CC5-82F7-54F262249235}"/>
              </a:ext>
            </a:extLst>
          </p:cNvPr>
          <p:cNvSpPr>
            <a:spLocks noGrp="1"/>
          </p:cNvSpPr>
          <p:nvPr>
            <p:ph type="title"/>
          </p:nvPr>
        </p:nvSpPr>
        <p:spPr>
          <a:xfrm>
            <a:off x="0" y="-289935"/>
            <a:ext cx="10515599" cy="932688"/>
          </a:xfrm>
        </p:spPr>
        <p:txBody>
          <a:bodyPr vert="horz" lIns="91440" tIns="45720" rIns="91440" bIns="45720" rtlCol="0" anchor="b">
            <a:normAutofit/>
          </a:bodyPr>
          <a:lstStyle/>
          <a:p>
            <a:r>
              <a:rPr lang="en-US" altLang="zh-CN" sz="3200" kern="1200" dirty="0">
                <a:solidFill>
                  <a:schemeClr val="tx1"/>
                </a:solidFill>
                <a:latin typeface="Times New Roman" panose="02020603050405020304" pitchFamily="18" charset="0"/>
                <a:cs typeface="Times New Roman" panose="02020603050405020304" pitchFamily="18" charset="0"/>
              </a:rPr>
              <a:t>6. Threshold Plot</a:t>
            </a:r>
            <a:r>
              <a:rPr lang="en-US" altLang="zh-CN" sz="32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 </a:t>
            </a:r>
            <a:r>
              <a:rPr lang="en-US" altLang="zh-CN" sz="3200" dirty="0">
                <a:solidFill>
                  <a:srgbClr val="FF0000"/>
                </a:solidFill>
                <a:latin typeface="Times New Roman" panose="02020603050405020304" pitchFamily="18" charset="0"/>
                <a:cs typeface="Times New Roman" panose="02020603050405020304" pitchFamily="18" charset="0"/>
              </a:rPr>
              <a:t>Before</a:t>
            </a:r>
            <a:r>
              <a:rPr lang="zh-CN" altLang="en-US" sz="3200" dirty="0">
                <a:solidFill>
                  <a:srgbClr val="FF0000"/>
                </a:solidFill>
                <a:latin typeface="Times New Roman" panose="02020603050405020304" pitchFamily="18" charset="0"/>
                <a:cs typeface="Times New Roman" panose="02020603050405020304" pitchFamily="18" charset="0"/>
              </a:rPr>
              <a:t> </a:t>
            </a:r>
            <a:r>
              <a:rPr lang="en-US" altLang="zh-CN" sz="3200" dirty="0">
                <a:solidFill>
                  <a:srgbClr val="FF0000"/>
                </a:solidFill>
                <a:latin typeface="Times New Roman" panose="02020603050405020304" pitchFamily="18" charset="0"/>
                <a:cs typeface="Times New Roman" panose="02020603050405020304" pitchFamily="18" charset="0"/>
              </a:rPr>
              <a:t>FE</a:t>
            </a:r>
            <a:r>
              <a:rPr lang="en-US" altLang="zh-CN" sz="3200" kern="1200" dirty="0">
                <a:solidFill>
                  <a:schemeClr val="tx1"/>
                </a:solidFill>
                <a:latin typeface="Times New Roman" panose="02020603050405020304" pitchFamily="18" charset="0"/>
                <a:cs typeface="Times New Roman" panose="02020603050405020304" pitchFamily="18" charset="0"/>
              </a:rPr>
              <a:t> </a:t>
            </a:r>
          </a:p>
        </p:txBody>
      </p:sp>
      <p:pic>
        <p:nvPicPr>
          <p:cNvPr id="17410" name="Picture 2" descr="图表, 折线图&#10;&#10;描述已自动生成">
            <a:extLst>
              <a:ext uri="{FF2B5EF4-FFF2-40B4-BE49-F238E27FC236}">
                <a16:creationId xmlns:a16="http://schemas.microsoft.com/office/drawing/2014/main" id="{43C8A193-5FA5-444C-B160-6711C8858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5" y="929391"/>
            <a:ext cx="6081177" cy="4324662"/>
          </a:xfrm>
          <a:prstGeom prst="rect">
            <a:avLst/>
          </a:prstGeom>
          <a:noFill/>
        </p:spPr>
      </p:pic>
      <p:pic>
        <p:nvPicPr>
          <p:cNvPr id="4" name="Picture 2">
            <a:extLst>
              <a:ext uri="{FF2B5EF4-FFF2-40B4-BE49-F238E27FC236}">
                <a16:creationId xmlns:a16="http://schemas.microsoft.com/office/drawing/2014/main" id="{5E88D9E0-0B6C-4A99-A1F9-E4515C2BE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081177" y="929391"/>
            <a:ext cx="6087138" cy="4324662"/>
          </a:xfrm>
          <a:prstGeom prst="rect">
            <a:avLst/>
          </a:prstGeom>
          <a:noFill/>
        </p:spPr>
      </p:pic>
      <p:sp>
        <p:nvSpPr>
          <p:cNvPr id="7" name="文本框 6">
            <a:extLst>
              <a:ext uri="{FF2B5EF4-FFF2-40B4-BE49-F238E27FC236}">
                <a16:creationId xmlns:a16="http://schemas.microsoft.com/office/drawing/2014/main" id="{A0E881E1-3645-40A6-8056-F19DF3EDDF14}"/>
              </a:ext>
            </a:extLst>
          </p:cNvPr>
          <p:cNvSpPr txBox="1"/>
          <p:nvPr/>
        </p:nvSpPr>
        <p:spPr>
          <a:xfrm>
            <a:off x="3016889" y="5605443"/>
            <a:ext cx="6175946" cy="1477328"/>
          </a:xfrm>
          <a:prstGeom prst="rect">
            <a:avLst/>
          </a:prstGeom>
          <a:noFill/>
        </p:spPr>
        <p:txBody>
          <a:bodyPr wrap="square">
            <a:spAutoFit/>
          </a:bodyPr>
          <a:lstStyle/>
          <a:p>
            <a:r>
              <a:rPr lang="en-US" altLang="zh-CN" sz="2400" dirty="0">
                <a:effectLst/>
                <a:latin typeface="Times New Roman" panose="02020603050405020304" pitchFamily="18" charset="0"/>
                <a:ea typeface="等线" panose="02010600030101010101" pitchFamily="2" charset="-122"/>
                <a:cs typeface="Times New Roman" panose="02020603050405020304" pitchFamily="18" charset="0"/>
              </a:rPr>
              <a:t>If Prediction &gt; Threshold, it is classified to yes.</a:t>
            </a:r>
          </a:p>
          <a:p>
            <a:r>
              <a:rPr lang="en-US" altLang="zh-CN" sz="2400" dirty="0">
                <a:effectLst/>
                <a:latin typeface="Times New Roman" panose="02020603050405020304" pitchFamily="18" charset="0"/>
                <a:ea typeface="等线" panose="02010600030101010101" pitchFamily="2" charset="-122"/>
                <a:cs typeface="Times New Roman" panose="02020603050405020304" pitchFamily="18" charset="0"/>
              </a:rPr>
              <a:t>If Prediction &lt; Threshold, it is classified to no.</a:t>
            </a:r>
          </a:p>
          <a:p>
            <a:endParaRPr lang="zh-CN" altLang="en-US" sz="2400"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45398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E18E9-7DFB-4CC5-82F7-54F262249235}"/>
              </a:ext>
            </a:extLst>
          </p:cNvPr>
          <p:cNvSpPr>
            <a:spLocks noGrp="1"/>
          </p:cNvSpPr>
          <p:nvPr>
            <p:ph type="title"/>
          </p:nvPr>
        </p:nvSpPr>
        <p:spPr>
          <a:xfrm>
            <a:off x="323849" y="633990"/>
            <a:ext cx="2247901" cy="2185410"/>
          </a:xfrm>
        </p:spPr>
        <p:txBody>
          <a:bodyPr vert="horz" lIns="91440" tIns="45720" rIns="91440" bIns="45720" rtlCol="0" anchor="b">
            <a:noAutofit/>
          </a:bodyPr>
          <a:lstStyle/>
          <a:p>
            <a:r>
              <a:rPr lang="en-US" altLang="zh-CN" sz="2800" kern="1200" dirty="0">
                <a:solidFill>
                  <a:schemeClr val="tx1"/>
                </a:solidFill>
                <a:latin typeface="Times New Roman" panose="02020603050405020304" pitchFamily="18" charset="0"/>
                <a:cs typeface="Times New Roman" panose="02020603050405020304" pitchFamily="18" charset="0"/>
              </a:rPr>
              <a:t>7. </a:t>
            </a:r>
            <a:r>
              <a:rPr lang="en-US" altLang="zh-CN" sz="2800" dirty="0">
                <a:latin typeface="Times New Roman" panose="02020603050405020304" pitchFamily="18" charset="0"/>
                <a:cs typeface="Times New Roman" panose="02020603050405020304" pitchFamily="18" charset="0"/>
              </a:rPr>
              <a:t>Predict and Evaluation,</a:t>
            </a:r>
            <a:r>
              <a:rPr lang="zh-CN" altLang="en-US" sz="2800" dirty="0">
                <a:latin typeface="Times New Roman" panose="02020603050405020304" pitchFamily="18" charset="0"/>
                <a:cs typeface="Times New Roman" panose="02020603050405020304" pitchFamily="18" charset="0"/>
              </a:rPr>
              <a:t> </a:t>
            </a:r>
            <a:r>
              <a:rPr lang="en-US" altLang="zh-CN" sz="2800" dirty="0">
                <a:solidFill>
                  <a:srgbClr val="FF0000"/>
                </a:solidFill>
                <a:latin typeface="Times New Roman" panose="02020603050405020304" pitchFamily="18" charset="0"/>
                <a:cs typeface="Times New Roman" panose="02020603050405020304" pitchFamily="18" charset="0"/>
              </a:rPr>
              <a:t>After FE</a:t>
            </a:r>
            <a:endParaRPr lang="en-US" altLang="zh-CN" sz="2800" kern="1200" dirty="0">
              <a:solidFill>
                <a:srgbClr val="FF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B9146E5-0E73-414C-A702-27282022F666}"/>
              </a:ext>
            </a:extLst>
          </p:cNvPr>
          <p:cNvPicPr>
            <a:picLocks noChangeAspect="1"/>
          </p:cNvPicPr>
          <p:nvPr/>
        </p:nvPicPr>
        <p:blipFill>
          <a:blip r:embed="rId3"/>
          <a:stretch>
            <a:fillRect/>
          </a:stretch>
        </p:blipFill>
        <p:spPr>
          <a:xfrm>
            <a:off x="3171825" y="28441"/>
            <a:ext cx="9020175" cy="6829560"/>
          </a:xfrm>
          <a:prstGeom prst="rect">
            <a:avLst/>
          </a:prstGeom>
        </p:spPr>
      </p:pic>
      <p:sp>
        <p:nvSpPr>
          <p:cNvPr id="5" name="TextBox 10">
            <a:extLst>
              <a:ext uri="{FF2B5EF4-FFF2-40B4-BE49-F238E27FC236}">
                <a16:creationId xmlns:a16="http://schemas.microsoft.com/office/drawing/2014/main" id="{0CFFDF30-3B7F-457B-A416-B0C754C2E112}"/>
              </a:ext>
            </a:extLst>
          </p:cNvPr>
          <p:cNvSpPr txBox="1"/>
          <p:nvPr/>
        </p:nvSpPr>
        <p:spPr>
          <a:xfrm>
            <a:off x="3962400" y="5769430"/>
            <a:ext cx="2057400"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TN</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FP</a:t>
            </a:r>
          </a:p>
          <a:p>
            <a:r>
              <a:rPr lang="en-US" altLang="zh-CN" sz="2400" b="1" dirty="0">
                <a:latin typeface="Times New Roman" panose="02020603050405020304" pitchFamily="18" charset="0"/>
                <a:cs typeface="Times New Roman" panose="02020603050405020304" pitchFamily="18" charset="0"/>
              </a:rPr>
              <a:t>FN</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TP</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7070E97-F32D-415C-B496-8BBCDD2B1DE0}"/>
                  </a:ext>
                </a:extLst>
              </p:cNvPr>
              <p:cNvSpPr txBox="1"/>
              <p:nvPr/>
            </p:nvSpPr>
            <p:spPr>
              <a:xfrm>
                <a:off x="480758" y="4550614"/>
                <a:ext cx="2390911"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𝑆𝑝𝑒𝑐𝑖𝑓𝑖𝑐𝑖𝑡𝑦</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𝑇𝑁</m:t>
                          </m:r>
                        </m:num>
                        <m:den>
                          <m:r>
                            <a:rPr lang="en-US" altLang="zh-CN" b="0" i="1" smtClean="0">
                              <a:latin typeface="Cambria Math" panose="02040503050406030204" pitchFamily="18" charset="0"/>
                            </a:rPr>
                            <m:t>𝑇𝑁</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den>
                      </m:f>
                    </m:oMath>
                  </m:oMathPara>
                </a14:m>
                <a:endParaRPr lang="zh-CN" altLang="en-US" dirty="0"/>
              </a:p>
            </p:txBody>
          </p:sp>
        </mc:Choice>
        <mc:Fallback xmlns="">
          <p:sp>
            <p:nvSpPr>
              <p:cNvPr id="8" name="文本框 7">
                <a:extLst>
                  <a:ext uri="{FF2B5EF4-FFF2-40B4-BE49-F238E27FC236}">
                    <a16:creationId xmlns:a16="http://schemas.microsoft.com/office/drawing/2014/main" id="{27070E97-F32D-415C-B496-8BBCDD2B1DE0}"/>
                  </a:ext>
                </a:extLst>
              </p:cNvPr>
              <p:cNvSpPr txBox="1">
                <a:spLocks noRot="1" noChangeAspect="1" noMove="1" noResize="1" noEditPoints="1" noAdjustHandles="1" noChangeArrowheads="1" noChangeShapeType="1" noTextEdit="1"/>
              </p:cNvSpPr>
              <p:nvPr/>
            </p:nvSpPr>
            <p:spPr>
              <a:xfrm>
                <a:off x="480758" y="4550614"/>
                <a:ext cx="2390911" cy="52315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116A3F5-F0F1-42DC-83F8-21D0395FD8C9}"/>
                  </a:ext>
                </a:extLst>
              </p:cNvPr>
              <p:cNvSpPr txBox="1"/>
              <p:nvPr/>
            </p:nvSpPr>
            <p:spPr>
              <a:xfrm>
                <a:off x="480758" y="5378571"/>
                <a:ext cx="2203360"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𝑃𝑟𝑒𝑐𝑖𝑠𝑖𝑜𝑛</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den>
                      </m:f>
                    </m:oMath>
                  </m:oMathPara>
                </a14:m>
                <a:endParaRPr lang="zh-CN" altLang="en-US" dirty="0"/>
              </a:p>
            </p:txBody>
          </p:sp>
        </mc:Choice>
        <mc:Fallback xmlns="">
          <p:sp>
            <p:nvSpPr>
              <p:cNvPr id="10" name="文本框 9">
                <a:extLst>
                  <a:ext uri="{FF2B5EF4-FFF2-40B4-BE49-F238E27FC236}">
                    <a16:creationId xmlns:a16="http://schemas.microsoft.com/office/drawing/2014/main" id="{E116A3F5-F0F1-42DC-83F8-21D0395FD8C9}"/>
                  </a:ext>
                </a:extLst>
              </p:cNvPr>
              <p:cNvSpPr txBox="1">
                <a:spLocks noRot="1" noChangeAspect="1" noMove="1" noResize="1" noEditPoints="1" noAdjustHandles="1" noChangeArrowheads="1" noChangeShapeType="1" noTextEdit="1"/>
              </p:cNvSpPr>
              <p:nvPr/>
            </p:nvSpPr>
            <p:spPr>
              <a:xfrm>
                <a:off x="480758" y="5378571"/>
                <a:ext cx="2203360" cy="52315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ED54980-1ADF-4812-B2D2-72FFEF3BF7EB}"/>
                  </a:ext>
                </a:extLst>
              </p:cNvPr>
              <p:cNvSpPr txBox="1"/>
              <p:nvPr/>
            </p:nvSpPr>
            <p:spPr>
              <a:xfrm>
                <a:off x="480758" y="3722657"/>
                <a:ext cx="1889300"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𝑅𝑒𝑐𝑎𝑙𝑙</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den>
                      </m:f>
                    </m:oMath>
                  </m:oMathPara>
                </a14:m>
                <a:endParaRPr lang="zh-CN" altLang="en-US" dirty="0"/>
              </a:p>
            </p:txBody>
          </p:sp>
        </mc:Choice>
        <mc:Fallback xmlns="">
          <p:sp>
            <p:nvSpPr>
              <p:cNvPr id="11" name="文本框 10">
                <a:extLst>
                  <a:ext uri="{FF2B5EF4-FFF2-40B4-BE49-F238E27FC236}">
                    <a16:creationId xmlns:a16="http://schemas.microsoft.com/office/drawing/2014/main" id="{9ED54980-1ADF-4812-B2D2-72FFEF3BF7EB}"/>
                  </a:ext>
                </a:extLst>
              </p:cNvPr>
              <p:cNvSpPr txBox="1">
                <a:spLocks noRot="1" noChangeAspect="1" noMove="1" noResize="1" noEditPoints="1" noAdjustHandles="1" noChangeArrowheads="1" noChangeShapeType="1" noTextEdit="1"/>
              </p:cNvSpPr>
              <p:nvPr/>
            </p:nvSpPr>
            <p:spPr>
              <a:xfrm>
                <a:off x="480758" y="3722657"/>
                <a:ext cx="1889300" cy="523157"/>
              </a:xfrm>
              <a:prstGeom prst="rect">
                <a:avLst/>
              </a:prstGeom>
              <a:blipFill>
                <a:blip r:embed="rId6"/>
                <a:stretch>
                  <a:fillRect/>
                </a:stretch>
              </a:blipFill>
            </p:spPr>
            <p:txBody>
              <a:bodyPr/>
              <a:lstStyle/>
              <a:p>
                <a:r>
                  <a:rPr lang="zh-CN" altLang="en-US">
                    <a:noFill/>
                  </a:rPr>
                  <a:t> </a:t>
                </a:r>
              </a:p>
            </p:txBody>
          </p:sp>
        </mc:Fallback>
      </mc:AlternateContent>
      <p:pic>
        <p:nvPicPr>
          <p:cNvPr id="12" name="Picture 2">
            <a:extLst>
              <a:ext uri="{FF2B5EF4-FFF2-40B4-BE49-F238E27FC236}">
                <a16:creationId xmlns:a16="http://schemas.microsoft.com/office/drawing/2014/main" id="{909057C2-7A2A-4566-81C5-65F51684B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8349343" y="2071718"/>
            <a:ext cx="3842657" cy="2617855"/>
          </a:xfrm>
          <a:prstGeom prst="rect">
            <a:avLst/>
          </a:prstGeom>
          <a:noFill/>
        </p:spPr>
      </p:pic>
      <p:pic>
        <p:nvPicPr>
          <p:cNvPr id="13" name="Picture 2" descr="图表, 树状图&#10;&#10;描述已自动生成">
            <a:extLst>
              <a:ext uri="{FF2B5EF4-FFF2-40B4-BE49-F238E27FC236}">
                <a16:creationId xmlns:a16="http://schemas.microsoft.com/office/drawing/2014/main" id="{5DD0C128-FDE4-44F3-A0D5-AF9FB2928C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7313" y="2071001"/>
            <a:ext cx="3712029" cy="2741191"/>
          </a:xfrm>
          <a:prstGeom prst="rect">
            <a:avLst/>
          </a:prstGeom>
          <a:noFill/>
        </p:spPr>
      </p:pic>
      <p:pic>
        <p:nvPicPr>
          <p:cNvPr id="14" name="内容占位符 4">
            <a:extLst>
              <a:ext uri="{FF2B5EF4-FFF2-40B4-BE49-F238E27FC236}">
                <a16:creationId xmlns:a16="http://schemas.microsoft.com/office/drawing/2014/main" id="{ECBF81DE-C05B-4F31-8776-FBAA45F47560}"/>
              </a:ext>
            </a:extLst>
          </p:cNvPr>
          <p:cNvPicPr>
            <a:picLocks noGrp="1" noChangeAspect="1"/>
          </p:cNvPicPr>
          <p:nvPr>
            <p:ph idx="1"/>
          </p:nvPr>
        </p:nvPicPr>
        <p:blipFill rotWithShape="1">
          <a:blip r:embed="rId9">
            <a:extLst>
              <a:ext uri="{28A0092B-C50C-407E-A947-70E740481C1C}">
                <a14:useLocalDpi xmlns:a14="http://schemas.microsoft.com/office/drawing/2010/main" val="0"/>
              </a:ext>
            </a:extLst>
          </a:blip>
          <a:srcRect t="82839" r="83303"/>
          <a:stretch/>
        </p:blipFill>
        <p:spPr>
          <a:xfrm>
            <a:off x="5403045" y="4455942"/>
            <a:ext cx="2035628" cy="1055914"/>
          </a:xfrm>
        </p:spPr>
      </p:pic>
      <p:pic>
        <p:nvPicPr>
          <p:cNvPr id="15" name="图片 14">
            <a:extLst>
              <a:ext uri="{FF2B5EF4-FFF2-40B4-BE49-F238E27FC236}">
                <a16:creationId xmlns:a16="http://schemas.microsoft.com/office/drawing/2014/main" id="{0BD2B71F-97F8-413E-B243-05E3B6FC173D}"/>
              </a:ext>
            </a:extLst>
          </p:cNvPr>
          <p:cNvPicPr>
            <a:picLocks noChangeAspect="1"/>
          </p:cNvPicPr>
          <p:nvPr/>
        </p:nvPicPr>
        <p:blipFill>
          <a:blip r:embed="rId10"/>
          <a:stretch>
            <a:fillRect/>
          </a:stretch>
        </p:blipFill>
        <p:spPr>
          <a:xfrm>
            <a:off x="8949417" y="4442178"/>
            <a:ext cx="1981477" cy="1038370"/>
          </a:xfrm>
          <a:prstGeom prst="rect">
            <a:avLst/>
          </a:prstGeom>
        </p:spPr>
      </p:pic>
    </p:spTree>
    <p:extLst>
      <p:ext uri="{BB962C8B-B14F-4D97-AF65-F5344CB8AC3E}">
        <p14:creationId xmlns:p14="http://schemas.microsoft.com/office/powerpoint/2010/main" val="163605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mj-lt"/>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8" name="文本框 7"/>
          <p:cNvSpPr txBox="1"/>
          <p:nvPr/>
        </p:nvSpPr>
        <p:spPr>
          <a:xfrm>
            <a:off x="524066" y="185331"/>
            <a:ext cx="5438584" cy="480131"/>
          </a:xfrm>
          <a:prstGeom prst="rect">
            <a:avLst/>
          </a:prstGeom>
          <a:noFill/>
        </p:spPr>
        <p:txBody>
          <a:bodyPr wrap="square" rtlCol="0">
            <a:spAutoFit/>
          </a:bodyPr>
          <a:lstStyle/>
          <a:p>
            <a:pPr algn="ctr">
              <a:lnSpc>
                <a:spcPct val="90000"/>
              </a:lnSpc>
              <a:spcBef>
                <a:spcPct val="0"/>
              </a:spcBef>
            </a:pPr>
            <a:r>
              <a:rPr lang="en-US" altLang="zh-CN" sz="2800" b="1" dirty="0">
                <a:latin typeface="+mj-lt"/>
                <a:ea typeface="华文细黑" panose="02010600040101010101" pitchFamily="2" charset="-122"/>
                <a:cs typeface="Arial" panose="020B0604020202020204" pitchFamily="34" charset="0"/>
              </a:rPr>
              <a:t>Data Set Description</a:t>
            </a:r>
            <a:endParaRPr lang="zh-CN" altLang="en-US" sz="2800" b="1" dirty="0">
              <a:latin typeface="+mj-lt"/>
              <a:ea typeface="华文细黑" panose="02010600040101010101" pitchFamily="2" charset="-122"/>
              <a:cs typeface="Arial" panose="020B0604020202020204" pitchFamily="34" charset="0"/>
            </a:endParaRPr>
          </a:p>
        </p:txBody>
      </p:sp>
      <p:pic>
        <p:nvPicPr>
          <p:cNvPr id="9" name="图片 8">
            <a:extLst>
              <a:ext uri="{FF2B5EF4-FFF2-40B4-BE49-F238E27FC236}">
                <a16:creationId xmlns:a16="http://schemas.microsoft.com/office/drawing/2014/main" id="{239DC03D-3033-4090-964D-ED8D529BD6EA}"/>
              </a:ext>
            </a:extLst>
          </p:cNvPr>
          <p:cNvPicPr>
            <a:picLocks noChangeAspect="1"/>
          </p:cNvPicPr>
          <p:nvPr/>
        </p:nvPicPr>
        <p:blipFill rotWithShape="1">
          <a:blip r:embed="rId3"/>
          <a:srcRect l="8801" t="7429" r="9887" b="4560"/>
          <a:stretch/>
        </p:blipFill>
        <p:spPr>
          <a:xfrm>
            <a:off x="0" y="854048"/>
            <a:ext cx="12153128" cy="5261748"/>
          </a:xfrm>
          <a:prstGeom prst="rect">
            <a:avLst/>
          </a:prstGeom>
        </p:spPr>
      </p:pic>
      <p:sp>
        <p:nvSpPr>
          <p:cNvPr id="14" name="文本框 13">
            <a:extLst>
              <a:ext uri="{FF2B5EF4-FFF2-40B4-BE49-F238E27FC236}">
                <a16:creationId xmlns:a16="http://schemas.microsoft.com/office/drawing/2014/main" id="{4226B63A-5DC9-45FB-96F7-2D11EB5F679A}"/>
              </a:ext>
            </a:extLst>
          </p:cNvPr>
          <p:cNvSpPr txBox="1"/>
          <p:nvPr/>
        </p:nvSpPr>
        <p:spPr>
          <a:xfrm>
            <a:off x="6083539" y="119013"/>
            <a:ext cx="6108461" cy="523220"/>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Age (numeric)</a:t>
            </a:r>
          </a:p>
        </p:txBody>
      </p:sp>
      <p:sp>
        <p:nvSpPr>
          <p:cNvPr id="16" name="文本框 15">
            <a:extLst>
              <a:ext uri="{FF2B5EF4-FFF2-40B4-BE49-F238E27FC236}">
                <a16:creationId xmlns:a16="http://schemas.microsoft.com/office/drawing/2014/main" id="{C34462F6-6D14-4556-859B-545CEF8BC872}"/>
              </a:ext>
            </a:extLst>
          </p:cNvPr>
          <p:cNvSpPr txBox="1"/>
          <p:nvPr/>
        </p:nvSpPr>
        <p:spPr>
          <a:xfrm>
            <a:off x="0" y="6327611"/>
            <a:ext cx="12192000" cy="523220"/>
          </a:xfrm>
          <a:prstGeom prst="rect">
            <a:avLst/>
          </a:prstGeom>
          <a:noFill/>
        </p:spPr>
        <p:txBody>
          <a:bodyPr wrap="square">
            <a:spAutoFit/>
          </a:bodyPr>
          <a:lstStyle/>
          <a:p>
            <a:pPr algn="ctr" fontAlgn="base"/>
            <a:r>
              <a:rPr lang="en-US" altLang="zh-CN" sz="2800" b="1" dirty="0">
                <a:solidFill>
                  <a:srgbClr val="FF0000"/>
                </a:solidFill>
                <a:latin typeface="+mj-lt"/>
              </a:rPr>
              <a:t>MIN Age: 18 / MAX Age: 95 / MEAN Age: 41</a:t>
            </a:r>
            <a:endParaRPr lang="en-US" altLang="zh-CN" sz="2800" b="1" i="0" dirty="0">
              <a:solidFill>
                <a:srgbClr val="FF0000"/>
              </a:solidFill>
              <a:effectLst/>
              <a:latin typeface="+mj-lt"/>
            </a:endParaRPr>
          </a:p>
        </p:txBody>
      </p:sp>
      <p:pic>
        <p:nvPicPr>
          <p:cNvPr id="21" name="图片 20">
            <a:extLst>
              <a:ext uri="{FF2B5EF4-FFF2-40B4-BE49-F238E27FC236}">
                <a16:creationId xmlns:a16="http://schemas.microsoft.com/office/drawing/2014/main" id="{F5DC62B4-32F6-4D4B-A961-DD516D97EAAA}"/>
              </a:ext>
            </a:extLst>
          </p:cNvPr>
          <p:cNvPicPr>
            <a:picLocks noChangeAspect="1"/>
          </p:cNvPicPr>
          <p:nvPr/>
        </p:nvPicPr>
        <p:blipFill rotWithShape="1">
          <a:blip r:embed="rId4"/>
          <a:srcRect l="2629" t="10349" r="9091"/>
          <a:stretch/>
        </p:blipFill>
        <p:spPr>
          <a:xfrm>
            <a:off x="7228197" y="933253"/>
            <a:ext cx="4963804" cy="3044857"/>
          </a:xfrm>
          <a:prstGeom prst="rect">
            <a:avLst/>
          </a:prstGeom>
        </p:spPr>
      </p:pic>
    </p:spTree>
    <p:extLst>
      <p:ext uri="{BB962C8B-B14F-4D97-AF65-F5344CB8AC3E}">
        <p14:creationId xmlns:p14="http://schemas.microsoft.com/office/powerpoint/2010/main" val="755883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392832" y="4592637"/>
            <a:ext cx="16022272" cy="7657835"/>
            <a:chOff x="-1044624" y="3444478"/>
            <a:chExt cx="12016704" cy="5743376"/>
          </a:xfrm>
        </p:grpSpPr>
        <p:sp>
          <p:nvSpPr>
            <p:cNvPr id="8" name="椭圆 7"/>
            <p:cNvSpPr/>
            <p:nvPr/>
          </p:nvSpPr>
          <p:spPr>
            <a:xfrm>
              <a:off x="4932040"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 name="组合 12"/>
            <p:cNvGrpSpPr/>
            <p:nvPr/>
          </p:nvGrpSpPr>
          <p:grpSpPr>
            <a:xfrm>
              <a:off x="-1044624" y="3444478"/>
              <a:ext cx="12016704" cy="5607992"/>
              <a:chOff x="-1044624" y="3579862"/>
              <a:chExt cx="12016704" cy="5607992"/>
            </a:xfrm>
          </p:grpSpPr>
          <p:grpSp>
            <p:nvGrpSpPr>
              <p:cNvPr id="12" name="组合 11"/>
              <p:cNvGrpSpPr/>
              <p:nvPr/>
            </p:nvGrpSpPr>
            <p:grpSpPr>
              <a:xfrm>
                <a:off x="-558948" y="3579862"/>
                <a:ext cx="11531028" cy="5535984"/>
                <a:chOff x="-558948" y="3579862"/>
                <a:chExt cx="11531028" cy="5535984"/>
              </a:xfrm>
            </p:grpSpPr>
            <p:sp>
              <p:nvSpPr>
                <p:cNvPr id="4" name="椭圆 3"/>
                <p:cNvSpPr/>
                <p:nvPr/>
              </p:nvSpPr>
              <p:spPr>
                <a:xfrm>
                  <a:off x="5076056" y="3579862"/>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475656"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6660232" y="4011910"/>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596976" y="4803998"/>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558948"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椭圆 10"/>
              <p:cNvSpPr/>
              <p:nvPr/>
            </p:nvSpPr>
            <p:spPr>
              <a:xfrm>
                <a:off x="-1044624"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nvGrpSpPr>
          <p:cNvPr id="17" name="组合 16"/>
          <p:cNvGrpSpPr/>
          <p:nvPr/>
        </p:nvGrpSpPr>
        <p:grpSpPr>
          <a:xfrm>
            <a:off x="-1392832" y="-3835168"/>
            <a:ext cx="7700101" cy="5011803"/>
            <a:chOff x="-1044624" y="-2540818"/>
            <a:chExt cx="5775076" cy="3758852"/>
          </a:xfrm>
        </p:grpSpPr>
        <p:sp>
          <p:nvSpPr>
            <p:cNvPr id="5" name="椭圆 4"/>
            <p:cNvSpPr/>
            <p:nvPr/>
          </p:nvSpPr>
          <p:spPr>
            <a:xfrm>
              <a:off x="-516098" y="-2036762"/>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683568"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475656" y="-2324794"/>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1044624"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 name="组合 20"/>
          <p:cNvGrpSpPr/>
          <p:nvPr/>
        </p:nvGrpSpPr>
        <p:grpSpPr>
          <a:xfrm>
            <a:off x="2889267" y="312539"/>
            <a:ext cx="384043" cy="384043"/>
            <a:chOff x="5931520" y="378420"/>
            <a:chExt cx="288032" cy="288032"/>
          </a:xfrm>
        </p:grpSpPr>
        <p:sp>
          <p:nvSpPr>
            <p:cNvPr id="19" name="椭圆 1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 name="组合 21"/>
          <p:cNvGrpSpPr/>
          <p:nvPr/>
        </p:nvGrpSpPr>
        <p:grpSpPr>
          <a:xfrm>
            <a:off x="1776141" y="43168"/>
            <a:ext cx="288032" cy="288032"/>
            <a:chOff x="5931520" y="378420"/>
            <a:chExt cx="288032" cy="288032"/>
          </a:xfrm>
        </p:grpSpPr>
        <p:sp>
          <p:nvSpPr>
            <p:cNvPr id="23" name="椭圆 22"/>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 name="组合 24"/>
          <p:cNvGrpSpPr/>
          <p:nvPr/>
        </p:nvGrpSpPr>
        <p:grpSpPr>
          <a:xfrm>
            <a:off x="6960096" y="5936788"/>
            <a:ext cx="384043" cy="384043"/>
            <a:chOff x="5931520" y="378420"/>
            <a:chExt cx="288032" cy="288032"/>
          </a:xfrm>
        </p:grpSpPr>
        <p:sp>
          <p:nvSpPr>
            <p:cNvPr id="26" name="椭圆 25"/>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椭圆 26"/>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 name="组合 27"/>
          <p:cNvGrpSpPr/>
          <p:nvPr/>
        </p:nvGrpSpPr>
        <p:grpSpPr>
          <a:xfrm>
            <a:off x="9113807" y="6366339"/>
            <a:ext cx="336815" cy="336815"/>
            <a:chOff x="5931520" y="378420"/>
            <a:chExt cx="288032" cy="288032"/>
          </a:xfrm>
        </p:grpSpPr>
        <p:sp>
          <p:nvSpPr>
            <p:cNvPr id="29" name="椭圆 2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椭圆 2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 name="组合 30"/>
          <p:cNvGrpSpPr/>
          <p:nvPr/>
        </p:nvGrpSpPr>
        <p:grpSpPr>
          <a:xfrm>
            <a:off x="11280579" y="5000295"/>
            <a:ext cx="336815" cy="336815"/>
            <a:chOff x="5931520" y="378420"/>
            <a:chExt cx="288032" cy="288032"/>
          </a:xfrm>
        </p:grpSpPr>
        <p:sp>
          <p:nvSpPr>
            <p:cNvPr id="32" name="椭圆 31"/>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椭圆 32"/>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 name="组合 33"/>
          <p:cNvGrpSpPr/>
          <p:nvPr/>
        </p:nvGrpSpPr>
        <p:grpSpPr>
          <a:xfrm>
            <a:off x="2188627" y="6306525"/>
            <a:ext cx="288032" cy="288032"/>
            <a:chOff x="5931520" y="378420"/>
            <a:chExt cx="288032" cy="288032"/>
          </a:xfrm>
        </p:grpSpPr>
        <p:sp>
          <p:nvSpPr>
            <p:cNvPr id="35" name="椭圆 34"/>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椭圆 35"/>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TextBox 36"/>
          <p:cNvSpPr txBox="1"/>
          <p:nvPr/>
        </p:nvSpPr>
        <p:spPr>
          <a:xfrm>
            <a:off x="955895" y="2057158"/>
            <a:ext cx="10179390" cy="1754326"/>
          </a:xfrm>
          <a:prstGeom prst="rect">
            <a:avLst/>
          </a:prstGeom>
          <a:noFill/>
        </p:spPr>
        <p:txBody>
          <a:bodyPr wrap="none" rtlCol="0">
            <a:spAutoFit/>
          </a:bodyPr>
          <a:lstStyle/>
          <a:p>
            <a:pPr algn="ctr"/>
            <a:r>
              <a:rPr lang="en-US" altLang="zh-CN" sz="5400" b="1" dirty="0">
                <a:solidFill>
                  <a:schemeClr val="accent4">
                    <a:lumMod val="75000"/>
                  </a:schemeClr>
                </a:solidFill>
                <a:latin typeface="微软雅黑" pitchFamily="34" charset="-122"/>
                <a:ea typeface="微软雅黑" pitchFamily="34" charset="-122"/>
              </a:rPr>
              <a:t>Ada Boost + Gradient Boost </a:t>
            </a:r>
            <a:br>
              <a:rPr lang="en-US" altLang="zh-CN" sz="5400" b="1" dirty="0">
                <a:solidFill>
                  <a:schemeClr val="accent4">
                    <a:lumMod val="75000"/>
                  </a:schemeClr>
                </a:solidFill>
                <a:latin typeface="微软雅黑" pitchFamily="34" charset="-122"/>
                <a:ea typeface="微软雅黑" pitchFamily="34" charset="-122"/>
              </a:rPr>
            </a:br>
            <a:r>
              <a:rPr lang="en-US" altLang="zh-CN" sz="5400" b="1" dirty="0">
                <a:solidFill>
                  <a:schemeClr val="accent4">
                    <a:lumMod val="75000"/>
                  </a:schemeClr>
                </a:solidFill>
                <a:latin typeface="微软雅黑" pitchFamily="34" charset="-122"/>
                <a:ea typeface="微软雅黑" pitchFamily="34" charset="-122"/>
              </a:rPr>
              <a:t>Model Building</a:t>
            </a:r>
            <a:endParaRPr lang="zh-CN" altLang="en-US" sz="54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88841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D5E22-60CD-984D-A0C7-A110D7D8147A}"/>
              </a:ext>
            </a:extLst>
          </p:cNvPr>
          <p:cNvSpPr>
            <a:spLocks noGrp="1"/>
          </p:cNvSpPr>
          <p:nvPr>
            <p:ph type="ctrTitle"/>
          </p:nvPr>
        </p:nvSpPr>
        <p:spPr>
          <a:xfrm>
            <a:off x="0" y="1"/>
            <a:ext cx="2044557" cy="1263720"/>
          </a:xfrm>
        </p:spPr>
        <p:txBody>
          <a:bodyPr>
            <a:normAutofit fontScale="90000"/>
          </a:bodyPr>
          <a:lstStyle/>
          <a:p>
            <a:pPr algn="l"/>
            <a:r>
              <a:rPr kumimoji="1" lang="en-US" altLang="zh-CN" sz="3200" dirty="0"/>
              <a:t>AdaBoost</a:t>
            </a:r>
            <a:br>
              <a:rPr kumimoji="1" lang="en-US" altLang="zh-CN" dirty="0"/>
            </a:br>
            <a:endParaRPr kumimoji="1" lang="zh-CN" altLang="en-US" dirty="0"/>
          </a:p>
        </p:txBody>
      </p:sp>
      <p:sp>
        <p:nvSpPr>
          <p:cNvPr id="3" name="副标题 2">
            <a:extLst>
              <a:ext uri="{FF2B5EF4-FFF2-40B4-BE49-F238E27FC236}">
                <a16:creationId xmlns:a16="http://schemas.microsoft.com/office/drawing/2014/main" id="{0F08EA42-C66A-0546-A1C5-33B123BB34A4}"/>
              </a:ext>
            </a:extLst>
          </p:cNvPr>
          <p:cNvSpPr>
            <a:spLocks noGrp="1"/>
          </p:cNvSpPr>
          <p:nvPr>
            <p:ph type="subTitle" idx="1"/>
          </p:nvPr>
        </p:nvSpPr>
        <p:spPr>
          <a:xfrm>
            <a:off x="-1" y="509516"/>
            <a:ext cx="12268201" cy="4093305"/>
          </a:xfrm>
        </p:spPr>
        <p:txBody>
          <a:bodyPr>
            <a:normAutofit fontScale="92500" lnSpcReduction="10000"/>
          </a:bodyPr>
          <a:lstStyle/>
          <a:p>
            <a:pPr algn="l">
              <a:lnSpc>
                <a:spcPct val="120000"/>
              </a:lnSpc>
            </a:pPr>
            <a:r>
              <a:rPr kumimoji="1" lang="en-US" altLang="zh-CN" sz="2000" dirty="0"/>
              <a:t>Main</a:t>
            </a:r>
            <a:r>
              <a:rPr kumimoji="1" lang="zh-CN" altLang="en-US" sz="2000" dirty="0"/>
              <a:t> </a:t>
            </a:r>
            <a:r>
              <a:rPr kumimoji="1" lang="en-US" altLang="zh-CN" sz="2000" dirty="0"/>
              <a:t>idea</a:t>
            </a:r>
            <a:r>
              <a:rPr kumimoji="1" lang="zh-CN" altLang="en-US" sz="2000" dirty="0"/>
              <a:t> </a:t>
            </a:r>
            <a:r>
              <a:rPr kumimoji="1" lang="en-US" altLang="zh-CN" sz="2000" dirty="0"/>
              <a:t>of</a:t>
            </a:r>
            <a:r>
              <a:rPr kumimoji="1" lang="zh-CN" altLang="en-US" sz="2000" dirty="0"/>
              <a:t> </a:t>
            </a:r>
            <a:r>
              <a:rPr kumimoji="1" lang="en-US" altLang="zh-CN" sz="2000" dirty="0" err="1"/>
              <a:t>Adaboost</a:t>
            </a:r>
            <a:r>
              <a:rPr kumimoji="1" lang="zh-CN" altLang="en-US" sz="2000" dirty="0"/>
              <a:t>：</a:t>
            </a:r>
            <a:r>
              <a:rPr kumimoji="1" lang="en-US" altLang="zh-CN" sz="2000" dirty="0"/>
              <a:t>boosting</a:t>
            </a:r>
            <a:r>
              <a:rPr kumimoji="1" lang="zh-CN" altLang="en-US" sz="2000" dirty="0"/>
              <a:t> </a:t>
            </a:r>
            <a:r>
              <a:rPr kumimoji="1" lang="en-US" altLang="zh-CN" sz="2000" dirty="0"/>
              <a:t>and</a:t>
            </a:r>
            <a:r>
              <a:rPr kumimoji="1" lang="zh-CN" altLang="en-US" sz="2000" dirty="0"/>
              <a:t> </a:t>
            </a:r>
            <a:r>
              <a:rPr kumimoji="1" lang="en-US" altLang="zh-CN" sz="2000" dirty="0"/>
              <a:t>vote</a:t>
            </a:r>
          </a:p>
          <a:p>
            <a:pPr algn="l">
              <a:lnSpc>
                <a:spcPct val="120000"/>
              </a:lnSpc>
            </a:pPr>
            <a:r>
              <a:rPr kumimoji="1" lang="en-US" altLang="zh-CN" sz="2000" dirty="0"/>
              <a:t>Main</a:t>
            </a:r>
            <a:r>
              <a:rPr kumimoji="1" lang="zh-CN" altLang="en-US" sz="2000" dirty="0"/>
              <a:t> </a:t>
            </a:r>
            <a:r>
              <a:rPr kumimoji="1" lang="en-US" altLang="zh-CN" sz="2000" dirty="0"/>
              <a:t>procedure</a:t>
            </a:r>
            <a:r>
              <a:rPr kumimoji="1" lang="zh-CN" altLang="en-US" sz="2000" dirty="0"/>
              <a:t>：</a:t>
            </a:r>
            <a:endParaRPr kumimoji="1" lang="en-US" altLang="zh-CN" sz="2000" dirty="0"/>
          </a:p>
          <a:p>
            <a:pPr algn="l">
              <a:lnSpc>
                <a:spcPct val="120000"/>
              </a:lnSpc>
            </a:pPr>
            <a:r>
              <a:rPr kumimoji="1" lang="en-US" altLang="zh-CN" sz="2000" dirty="0"/>
              <a:t>	1:</a:t>
            </a:r>
            <a:r>
              <a:rPr kumimoji="1" lang="zh-CN" altLang="en-US" sz="2000" dirty="0"/>
              <a:t> </a:t>
            </a:r>
            <a:r>
              <a:rPr kumimoji="1" lang="en-US" altLang="zh-CN" sz="2000" dirty="0"/>
              <a:t>firstly</a:t>
            </a:r>
            <a:r>
              <a:rPr kumimoji="1" lang="zh-CN" altLang="en-US" sz="2000" dirty="0"/>
              <a:t> </a:t>
            </a:r>
            <a:r>
              <a:rPr kumimoji="1" lang="en-US" altLang="zh-CN" sz="2000" dirty="0"/>
              <a:t>train</a:t>
            </a:r>
            <a:r>
              <a:rPr kumimoji="1" lang="zh-CN" altLang="en-US" sz="2000" dirty="0"/>
              <a:t> </a:t>
            </a:r>
            <a:r>
              <a:rPr kumimoji="1" lang="en-US" altLang="zh-CN" sz="2000" dirty="0"/>
              <a:t>the</a:t>
            </a:r>
            <a:r>
              <a:rPr kumimoji="1" lang="zh-CN" altLang="en-US" sz="2000" dirty="0"/>
              <a:t> </a:t>
            </a:r>
            <a:r>
              <a:rPr kumimoji="1" lang="en-US" altLang="zh-CN" sz="2000" dirty="0"/>
              <a:t>first</a:t>
            </a:r>
            <a:r>
              <a:rPr kumimoji="1" lang="zh-CN" altLang="en-US" sz="2000" dirty="0"/>
              <a:t> </a:t>
            </a:r>
            <a:r>
              <a:rPr kumimoji="1" lang="en-US" altLang="zh-CN" sz="2000" dirty="0"/>
              <a:t>week</a:t>
            </a:r>
            <a:r>
              <a:rPr kumimoji="1" lang="zh-CN" altLang="en-US" sz="2000" dirty="0"/>
              <a:t> </a:t>
            </a:r>
            <a:r>
              <a:rPr kumimoji="1" lang="en-US" altLang="zh-CN" sz="2000" dirty="0"/>
              <a:t>classifier</a:t>
            </a:r>
            <a:r>
              <a:rPr kumimoji="1" lang="zh-CN" altLang="en-US" sz="2000" dirty="0"/>
              <a:t> </a:t>
            </a:r>
            <a:r>
              <a:rPr kumimoji="1" lang="en-US" altLang="zh-CN" sz="2000" dirty="0"/>
              <a:t>with</a:t>
            </a:r>
            <a:r>
              <a:rPr kumimoji="1" lang="zh-CN" altLang="en-US" sz="2000" dirty="0"/>
              <a:t> </a:t>
            </a:r>
            <a:r>
              <a:rPr kumimoji="1" lang="en-US" altLang="zh-CN" sz="2000" dirty="0"/>
              <a:t>N</a:t>
            </a:r>
            <a:r>
              <a:rPr kumimoji="1" lang="zh-CN" altLang="en-US" sz="2000" dirty="0"/>
              <a:t> </a:t>
            </a:r>
            <a:r>
              <a:rPr kumimoji="1" lang="en-US" altLang="zh-CN" sz="2000" dirty="0" err="1"/>
              <a:t>train_datas</a:t>
            </a:r>
            <a:endParaRPr kumimoji="1" lang="en-US" altLang="zh-CN" sz="2000" dirty="0"/>
          </a:p>
          <a:p>
            <a:pPr algn="l">
              <a:lnSpc>
                <a:spcPct val="120000"/>
              </a:lnSpc>
            </a:pPr>
            <a:r>
              <a:rPr kumimoji="1" lang="en-US" altLang="zh-CN" sz="2000" dirty="0"/>
              <a:t>	2: train the second week classifier with wrongly classified data and</a:t>
            </a:r>
          </a:p>
          <a:p>
            <a:pPr algn="l">
              <a:lnSpc>
                <a:spcPct val="120000"/>
              </a:lnSpc>
            </a:pPr>
            <a:r>
              <a:rPr kumimoji="1" lang="en-US" altLang="zh-CN" sz="2000" dirty="0"/>
              <a:t>	some new </a:t>
            </a:r>
            <a:r>
              <a:rPr kumimoji="1" lang="en-US" altLang="zh-CN" sz="2000" dirty="0" err="1"/>
              <a:t>train_datas</a:t>
            </a:r>
            <a:r>
              <a:rPr kumimoji="1" lang="en-US" altLang="zh-CN" sz="2000" dirty="0"/>
              <a:t>.</a:t>
            </a:r>
          </a:p>
          <a:p>
            <a:pPr algn="l">
              <a:lnSpc>
                <a:spcPct val="120000"/>
              </a:lnSpc>
            </a:pPr>
            <a:r>
              <a:rPr kumimoji="1" lang="en-US" altLang="zh-CN" sz="2000" dirty="0"/>
              <a:t>	3: continue step 1 and 2 until we get enough classifiers</a:t>
            </a:r>
          </a:p>
          <a:p>
            <a:pPr algn="l">
              <a:lnSpc>
                <a:spcPct val="120000"/>
              </a:lnSpc>
            </a:pPr>
            <a:r>
              <a:rPr kumimoji="1" lang="en-US" altLang="zh-CN" sz="2000" dirty="0"/>
              <a:t>	4: every classifier will run classification task on the same test data</a:t>
            </a:r>
          </a:p>
          <a:p>
            <a:pPr algn="l">
              <a:lnSpc>
                <a:spcPct val="120000"/>
              </a:lnSpc>
            </a:pPr>
            <a:r>
              <a:rPr kumimoji="1" lang="en-US" altLang="zh-CN" sz="2000" dirty="0"/>
              <a:t>	then, we get predictions: P</a:t>
            </a:r>
            <a:r>
              <a:rPr kumimoji="1" lang="en-US" altLang="zh-CN" sz="2000" baseline="-25000" dirty="0"/>
              <a:t>1</a:t>
            </a:r>
            <a:r>
              <a:rPr kumimoji="1" lang="en-US" altLang="zh-CN" sz="2000" dirty="0"/>
              <a:t>,P</a:t>
            </a:r>
            <a:r>
              <a:rPr kumimoji="1" lang="en-US" altLang="zh-CN" sz="2000" baseline="-25000" dirty="0"/>
              <a:t>2</a:t>
            </a:r>
            <a:r>
              <a:rPr kumimoji="1" lang="en-US" altLang="zh-CN" sz="2000" dirty="0"/>
              <a:t>,P</a:t>
            </a:r>
            <a:r>
              <a:rPr kumimoji="1" lang="en-US" altLang="zh-CN" sz="2000" baseline="-25000" dirty="0"/>
              <a:t>3</a:t>
            </a:r>
            <a:r>
              <a:rPr kumimoji="1" lang="en-US" altLang="zh-CN" sz="2000" dirty="0"/>
              <a:t>……P</a:t>
            </a:r>
            <a:r>
              <a:rPr kumimoji="1" lang="en-US" altLang="zh-CN" sz="2000" baseline="-25000" dirty="0"/>
              <a:t>M</a:t>
            </a:r>
          </a:p>
          <a:p>
            <a:pPr algn="l">
              <a:lnSpc>
                <a:spcPct val="120000"/>
              </a:lnSpc>
            </a:pPr>
            <a:r>
              <a:rPr kumimoji="1" lang="en-US" altLang="zh-CN" sz="2000" dirty="0"/>
              <a:t>	5: finally every classifiers vote </a:t>
            </a:r>
            <a:r>
              <a:rPr kumimoji="1" lang="en-US" altLang="zh-CN" sz="2000" dirty="0">
                <a:solidFill>
                  <a:srgbClr val="FF0000"/>
                </a:solidFill>
              </a:rPr>
              <a:t>according</a:t>
            </a:r>
            <a:r>
              <a:rPr kumimoji="1" lang="zh-CN" altLang="en-US" sz="2000" dirty="0">
                <a:solidFill>
                  <a:srgbClr val="FF0000"/>
                </a:solidFill>
              </a:rPr>
              <a:t> </a:t>
            </a:r>
            <a:r>
              <a:rPr kumimoji="1" lang="en-US" altLang="zh-CN" sz="2000" dirty="0">
                <a:solidFill>
                  <a:srgbClr val="FF0000"/>
                </a:solidFill>
              </a:rPr>
              <a:t>to their</a:t>
            </a:r>
            <a:r>
              <a:rPr kumimoji="1" lang="zh-CN" altLang="en-US" sz="2000" dirty="0">
                <a:solidFill>
                  <a:srgbClr val="FF0000"/>
                </a:solidFill>
              </a:rPr>
              <a:t> </a:t>
            </a:r>
            <a:r>
              <a:rPr kumimoji="1" lang="en-US" altLang="zh-CN" sz="2000" dirty="0">
                <a:solidFill>
                  <a:srgbClr val="FF0000"/>
                </a:solidFill>
              </a:rPr>
              <a:t>weights</a:t>
            </a:r>
            <a:r>
              <a:rPr kumimoji="1" lang="zh-CN" altLang="en-US" sz="2000" dirty="0">
                <a:solidFill>
                  <a:srgbClr val="FF0000"/>
                </a:solidFill>
              </a:rPr>
              <a:t> </a:t>
            </a:r>
            <a:r>
              <a:rPr kumimoji="1" lang="en-US" altLang="zh-CN" sz="2000" dirty="0"/>
              <a:t>as the final prediction results</a:t>
            </a:r>
          </a:p>
          <a:p>
            <a:pPr algn="l"/>
            <a:endParaRPr kumimoji="1" lang="zh-CN" altLang="en-US" sz="2000" dirty="0"/>
          </a:p>
        </p:txBody>
      </p:sp>
      <p:sp>
        <p:nvSpPr>
          <p:cNvPr id="5" name="文本框 4">
            <a:extLst>
              <a:ext uri="{FF2B5EF4-FFF2-40B4-BE49-F238E27FC236}">
                <a16:creationId xmlns:a16="http://schemas.microsoft.com/office/drawing/2014/main" id="{0629A45A-22FD-854C-B8FF-00CE74F82633}"/>
              </a:ext>
            </a:extLst>
          </p:cNvPr>
          <p:cNvSpPr txBox="1"/>
          <p:nvPr/>
        </p:nvSpPr>
        <p:spPr>
          <a:xfrm>
            <a:off x="-2" y="4932504"/>
            <a:ext cx="8476182" cy="1600438"/>
          </a:xfrm>
          <a:prstGeom prst="rect">
            <a:avLst/>
          </a:prstGeom>
          <a:noFill/>
        </p:spPr>
        <p:txBody>
          <a:bodyPr wrap="square" rtlCol="0">
            <a:spAutoFit/>
          </a:bodyPr>
          <a:lstStyle/>
          <a:p>
            <a:r>
              <a:rPr kumimoji="1" lang="en-US" altLang="zh-CN" sz="2000" dirty="0"/>
              <a:t>Advantages:</a:t>
            </a:r>
          </a:p>
          <a:p>
            <a:r>
              <a:rPr kumimoji="1" lang="en-US" altLang="zh-CN" sz="2000" dirty="0"/>
              <a:t>1:</a:t>
            </a:r>
            <a:r>
              <a:rPr kumimoji="1" lang="zh-CN" altLang="en-US" sz="2000" dirty="0"/>
              <a:t> </a:t>
            </a:r>
            <a:r>
              <a:rPr kumimoji="1" lang="en-US" altLang="zh-CN" sz="2000" dirty="0"/>
              <a:t>No</a:t>
            </a:r>
            <a:r>
              <a:rPr kumimoji="1" lang="zh-CN" altLang="en-US" sz="2000" dirty="0"/>
              <a:t> </a:t>
            </a:r>
            <a:r>
              <a:rPr kumimoji="1" lang="en-US" altLang="zh-CN" sz="2000" dirty="0"/>
              <a:t>need</a:t>
            </a:r>
            <a:r>
              <a:rPr kumimoji="1" lang="zh-CN" altLang="en-US" sz="2000" dirty="0"/>
              <a:t> </a:t>
            </a:r>
            <a:r>
              <a:rPr kumimoji="1" lang="en-US" altLang="zh-CN" sz="2000" dirty="0"/>
              <a:t>for</a:t>
            </a:r>
            <a:r>
              <a:rPr kumimoji="1" lang="zh-CN" altLang="en-US" sz="2000" dirty="0"/>
              <a:t> </a:t>
            </a:r>
            <a:r>
              <a:rPr kumimoji="1" lang="en-US" altLang="zh-CN" sz="2000" dirty="0"/>
              <a:t>feature</a:t>
            </a:r>
            <a:r>
              <a:rPr kumimoji="1" lang="zh-CN" altLang="en-US" sz="2000" dirty="0"/>
              <a:t> </a:t>
            </a:r>
            <a:r>
              <a:rPr kumimoji="1" lang="en-US" altLang="zh-CN" sz="2000" dirty="0"/>
              <a:t>election</a:t>
            </a:r>
          </a:p>
          <a:p>
            <a:r>
              <a:rPr kumimoji="1" lang="en-US" altLang="zh-CN" sz="2000" dirty="0"/>
              <a:t>2:</a:t>
            </a:r>
            <a:r>
              <a:rPr kumimoji="1" lang="zh-CN" altLang="en-US" sz="2000" dirty="0"/>
              <a:t> </a:t>
            </a:r>
            <a:r>
              <a:rPr kumimoji="1" lang="en-US" altLang="zh-CN" sz="2000" dirty="0"/>
              <a:t>No</a:t>
            </a:r>
            <a:r>
              <a:rPr kumimoji="1" lang="zh-CN" altLang="en-US" sz="2000" dirty="0"/>
              <a:t> </a:t>
            </a:r>
            <a:r>
              <a:rPr kumimoji="1" lang="en-US" altLang="zh-CN" sz="2000" dirty="0"/>
              <a:t>need</a:t>
            </a:r>
            <a:r>
              <a:rPr kumimoji="1" lang="zh-CN" altLang="en-US" sz="2000" dirty="0"/>
              <a:t> </a:t>
            </a:r>
            <a:r>
              <a:rPr kumimoji="1" lang="en-US" altLang="zh-CN" sz="2000" dirty="0"/>
              <a:t>to</a:t>
            </a:r>
            <a:r>
              <a:rPr kumimoji="1" lang="zh-CN" altLang="en-US" sz="2000" dirty="0"/>
              <a:t> </a:t>
            </a:r>
            <a:r>
              <a:rPr kumimoji="1" lang="en-US" altLang="zh-CN" sz="2000" dirty="0"/>
              <a:t>care</a:t>
            </a:r>
            <a:r>
              <a:rPr kumimoji="1" lang="zh-CN" altLang="en-US" sz="2000" dirty="0"/>
              <a:t> </a:t>
            </a:r>
            <a:r>
              <a:rPr kumimoji="1" lang="en-US" altLang="zh-CN" sz="2000" dirty="0"/>
              <a:t>about</a:t>
            </a:r>
            <a:r>
              <a:rPr kumimoji="1" lang="zh-CN" altLang="en-US" sz="2000" dirty="0"/>
              <a:t> </a:t>
            </a:r>
            <a:r>
              <a:rPr kumimoji="1" lang="en-US" altLang="zh-CN" sz="2000" dirty="0"/>
              <a:t>overfitting</a:t>
            </a:r>
          </a:p>
          <a:p>
            <a:r>
              <a:rPr kumimoji="1" lang="en-US" altLang="zh-CN" sz="2000" dirty="0"/>
              <a:t>3:</a:t>
            </a:r>
            <a:r>
              <a:rPr kumimoji="1" lang="zh-CN" altLang="en-US" sz="2000" dirty="0"/>
              <a:t> </a:t>
            </a:r>
            <a:r>
              <a:rPr kumimoji="1" lang="en-US" altLang="zh-CN" sz="2000" dirty="0"/>
              <a:t>simple</a:t>
            </a:r>
            <a:r>
              <a:rPr kumimoji="1" lang="zh-CN" altLang="en-US" sz="2000" dirty="0"/>
              <a:t> </a:t>
            </a:r>
            <a:r>
              <a:rPr kumimoji="1" lang="en-US" altLang="zh-CN" sz="2000" dirty="0"/>
              <a:t>model</a:t>
            </a:r>
            <a:r>
              <a:rPr kumimoji="1" lang="zh-CN" altLang="en-US" sz="2000" dirty="0"/>
              <a:t> </a:t>
            </a:r>
            <a:r>
              <a:rPr kumimoji="1" lang="en-US" altLang="zh-CN" sz="2000" dirty="0"/>
              <a:t>for</a:t>
            </a:r>
            <a:r>
              <a:rPr kumimoji="1" lang="zh-CN" altLang="en-US" sz="2000" dirty="0"/>
              <a:t> </a:t>
            </a:r>
            <a:r>
              <a:rPr kumimoji="1" lang="en-US" altLang="zh-CN" sz="2000" dirty="0"/>
              <a:t>every</a:t>
            </a:r>
            <a:r>
              <a:rPr kumimoji="1" lang="zh-CN" altLang="en-US" sz="2000" dirty="0"/>
              <a:t> </a:t>
            </a:r>
            <a:r>
              <a:rPr kumimoji="1" lang="en-US" altLang="zh-CN" sz="2000" dirty="0"/>
              <a:t>week</a:t>
            </a:r>
            <a:r>
              <a:rPr kumimoji="1" lang="zh-CN" altLang="en-US" sz="2000" dirty="0"/>
              <a:t> </a:t>
            </a:r>
            <a:r>
              <a:rPr kumimoji="1" lang="en-US" altLang="zh-CN" sz="2000" dirty="0"/>
              <a:t>classification</a:t>
            </a:r>
          </a:p>
          <a:p>
            <a:endParaRPr kumimoji="1" lang="zh-CN" altLang="en-US" dirty="0"/>
          </a:p>
        </p:txBody>
      </p:sp>
      <p:sp>
        <p:nvSpPr>
          <p:cNvPr id="6" name="右箭头 5">
            <a:extLst>
              <a:ext uri="{FF2B5EF4-FFF2-40B4-BE49-F238E27FC236}">
                <a16:creationId xmlns:a16="http://schemas.microsoft.com/office/drawing/2014/main" id="{F923E6D3-E53B-F841-AC3C-F07EA765970C}"/>
              </a:ext>
            </a:extLst>
          </p:cNvPr>
          <p:cNvSpPr/>
          <p:nvPr/>
        </p:nvSpPr>
        <p:spPr>
          <a:xfrm>
            <a:off x="5239821" y="548704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5A2E41FE-F4F7-484C-9EB0-A2A22D2EA652}"/>
              </a:ext>
            </a:extLst>
          </p:cNvPr>
          <p:cNvSpPr txBox="1"/>
          <p:nvPr/>
        </p:nvSpPr>
        <p:spPr>
          <a:xfrm>
            <a:off x="6380251" y="5024705"/>
            <a:ext cx="5737533" cy="1200329"/>
          </a:xfrm>
          <a:prstGeom prst="rect">
            <a:avLst/>
          </a:prstGeom>
          <a:noFill/>
        </p:spPr>
        <p:txBody>
          <a:bodyPr wrap="none" rtlCol="0">
            <a:spAutoFit/>
          </a:bodyPr>
          <a:lstStyle/>
          <a:p>
            <a:r>
              <a:rPr kumimoji="1" lang="en-US" altLang="zh-CN" dirty="0"/>
              <a:t>Why I choose </a:t>
            </a:r>
            <a:r>
              <a:rPr kumimoji="1" lang="en-US" altLang="zh-CN" dirty="0" err="1"/>
              <a:t>Adaboost</a:t>
            </a:r>
            <a:r>
              <a:rPr kumimoji="1" lang="en-US" altLang="zh-CN" dirty="0"/>
              <a:t>:</a:t>
            </a:r>
          </a:p>
          <a:p>
            <a:r>
              <a:rPr kumimoji="1" lang="en-US" altLang="zh-CN" dirty="0"/>
              <a:t>1:Too</a:t>
            </a:r>
            <a:r>
              <a:rPr kumimoji="1" lang="zh-CN" altLang="en-US" dirty="0"/>
              <a:t> </a:t>
            </a:r>
            <a:r>
              <a:rPr kumimoji="1" lang="en-US" altLang="zh-CN" dirty="0"/>
              <a:t>many</a:t>
            </a:r>
            <a:r>
              <a:rPr kumimoji="1" lang="zh-CN" altLang="en-US" dirty="0"/>
              <a:t> </a:t>
            </a:r>
            <a:r>
              <a:rPr kumimoji="1" lang="en-US" altLang="zh-CN" dirty="0"/>
              <a:t>features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dataset</a:t>
            </a:r>
            <a:r>
              <a:rPr kumimoji="1" lang="zh-CN" altLang="en-US" dirty="0"/>
              <a:t> </a:t>
            </a:r>
            <a:r>
              <a:rPr kumimoji="1" lang="en-US" altLang="zh-CN" dirty="0"/>
              <a:t>and</a:t>
            </a:r>
            <a:r>
              <a:rPr kumimoji="1" lang="zh-CN" altLang="en-US" dirty="0"/>
              <a:t> </a:t>
            </a:r>
            <a:r>
              <a:rPr kumimoji="1" lang="en-US" altLang="zh-CN" dirty="0"/>
              <a:t>cannot</a:t>
            </a:r>
            <a:r>
              <a:rPr kumimoji="1" lang="zh-CN" altLang="en-US" dirty="0"/>
              <a:t> </a:t>
            </a:r>
            <a:r>
              <a:rPr kumimoji="1" lang="en-US" altLang="zh-CN" dirty="0"/>
              <a:t>tell</a:t>
            </a:r>
            <a:r>
              <a:rPr kumimoji="1" lang="zh-CN" altLang="en-US" dirty="0"/>
              <a:t> </a:t>
            </a:r>
            <a:r>
              <a:rPr kumimoji="1" lang="en-US" altLang="zh-CN" dirty="0"/>
              <a:t>the</a:t>
            </a:r>
            <a:r>
              <a:rPr kumimoji="1" lang="zh-CN" altLang="en-US" dirty="0"/>
              <a:t> </a:t>
            </a:r>
            <a:endParaRPr kumimoji="1" lang="en-US" altLang="zh-CN" dirty="0"/>
          </a:p>
          <a:p>
            <a:r>
              <a:rPr kumimoji="1" lang="en-US" altLang="zh-CN" dirty="0"/>
              <a:t>Importance</a:t>
            </a:r>
            <a:r>
              <a:rPr kumimoji="1" lang="zh-CN" altLang="en-US" dirty="0"/>
              <a:t> </a:t>
            </a:r>
            <a:r>
              <a:rPr kumimoji="1" lang="en-US" altLang="zh-CN" dirty="0"/>
              <a:t>of</a:t>
            </a:r>
            <a:r>
              <a:rPr kumimoji="1" lang="zh-CN" altLang="en-US" dirty="0"/>
              <a:t> </a:t>
            </a:r>
            <a:r>
              <a:rPr kumimoji="1" lang="en-US" altLang="zh-CN" dirty="0"/>
              <a:t>each</a:t>
            </a:r>
            <a:r>
              <a:rPr kumimoji="1" lang="zh-CN" altLang="en-US" dirty="0"/>
              <a:t> </a:t>
            </a:r>
            <a:r>
              <a:rPr kumimoji="1" lang="en-US" altLang="zh-CN" dirty="0"/>
              <a:t>feature.</a:t>
            </a:r>
          </a:p>
          <a:p>
            <a:r>
              <a:rPr kumimoji="1" lang="en-US" altLang="zh-CN" dirty="0"/>
              <a:t>2:</a:t>
            </a:r>
            <a:r>
              <a:rPr kumimoji="1" lang="zh-CN" altLang="en-US" dirty="0"/>
              <a:t> </a:t>
            </a:r>
            <a:r>
              <a:rPr kumimoji="1" lang="en-US" altLang="zh-CN" dirty="0"/>
              <a:t>Binary</a:t>
            </a:r>
            <a:r>
              <a:rPr kumimoji="1" lang="zh-CN" altLang="en-US" dirty="0"/>
              <a:t> </a:t>
            </a:r>
            <a:r>
              <a:rPr kumimoji="1" lang="en-US" altLang="zh-CN" dirty="0"/>
              <a:t>classification——too</a:t>
            </a:r>
            <a:r>
              <a:rPr kumimoji="1" lang="zh-CN" altLang="en-US" dirty="0"/>
              <a:t> </a:t>
            </a:r>
            <a:r>
              <a:rPr kumimoji="1" lang="en-US" altLang="zh-CN" dirty="0"/>
              <a:t>many</a:t>
            </a:r>
            <a:r>
              <a:rPr kumimoji="1" lang="zh-CN" altLang="en-US" dirty="0"/>
              <a:t> </a:t>
            </a:r>
            <a:r>
              <a:rPr kumimoji="1" lang="en-US" altLang="zh-CN" dirty="0"/>
              <a:t>0</a:t>
            </a:r>
            <a:r>
              <a:rPr kumimoji="1" lang="zh-CN" altLang="en-US" dirty="0"/>
              <a:t> </a:t>
            </a:r>
            <a:r>
              <a:rPr kumimoji="1" lang="en-US" altLang="zh-CN" dirty="0"/>
              <a:t>and</a:t>
            </a:r>
            <a:r>
              <a:rPr kumimoji="1" lang="zh-CN" altLang="en-US" dirty="0"/>
              <a:t> </a:t>
            </a:r>
            <a:r>
              <a:rPr kumimoji="1" lang="en-US" altLang="zh-CN" dirty="0"/>
              <a:t>fewer</a:t>
            </a:r>
            <a:r>
              <a:rPr kumimoji="1" lang="zh-CN" altLang="en-US" dirty="0"/>
              <a:t> </a:t>
            </a:r>
            <a:r>
              <a:rPr kumimoji="1" lang="en-US" altLang="zh-CN" dirty="0"/>
              <a:t>1</a:t>
            </a:r>
            <a:r>
              <a:rPr kumimoji="1" lang="zh-CN" altLang="en-US" dirty="0"/>
              <a:t> </a:t>
            </a:r>
            <a:endParaRPr kumimoji="1" lang="en-US" altLang="zh-CN" dirty="0"/>
          </a:p>
        </p:txBody>
      </p:sp>
    </p:spTree>
    <p:extLst>
      <p:ext uri="{BB962C8B-B14F-4D97-AF65-F5344CB8AC3E}">
        <p14:creationId xmlns:p14="http://schemas.microsoft.com/office/powerpoint/2010/main" val="3297699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47E97-8C44-A845-ABC5-1E7B340D6BEE}"/>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model</a:t>
            </a:r>
            <a:r>
              <a:rPr kumimoji="1" lang="zh-CN" altLang="en-US" dirty="0"/>
              <a:t> </a:t>
            </a:r>
            <a:r>
              <a:rPr kumimoji="1" lang="en-US" altLang="zh-CN" dirty="0"/>
              <a:t>of</a:t>
            </a:r>
            <a:r>
              <a:rPr kumimoji="1" lang="zh-CN" altLang="en-US" dirty="0"/>
              <a:t> </a:t>
            </a:r>
            <a:r>
              <a:rPr kumimoji="1" lang="en-US" altLang="zh-CN" dirty="0" err="1"/>
              <a:t>Adaboost</a:t>
            </a:r>
            <a:r>
              <a:rPr kumimoji="1" lang="zh-CN" altLang="en-US" dirty="0"/>
              <a:t>：</a:t>
            </a:r>
          </a:p>
        </p:txBody>
      </p:sp>
      <p:sp>
        <p:nvSpPr>
          <p:cNvPr id="3" name="内容占位符 2">
            <a:extLst>
              <a:ext uri="{FF2B5EF4-FFF2-40B4-BE49-F238E27FC236}">
                <a16:creationId xmlns:a16="http://schemas.microsoft.com/office/drawing/2014/main" id="{5AB73755-CECF-FD40-B0C9-EF32E3804A89}"/>
              </a:ext>
            </a:extLst>
          </p:cNvPr>
          <p:cNvSpPr>
            <a:spLocks noGrp="1"/>
          </p:cNvSpPr>
          <p:nvPr>
            <p:ph idx="1"/>
          </p:nvPr>
        </p:nvSpPr>
        <p:spPr/>
        <p:txBody>
          <a:bodyPr>
            <a:normAutofit lnSpcReduction="10000"/>
          </a:bodyPr>
          <a:lstStyle/>
          <a:p>
            <a:r>
              <a:rPr kumimoji="1" lang="en-US" altLang="zh-CN" dirty="0"/>
              <a:t>The</a:t>
            </a:r>
            <a:r>
              <a:rPr kumimoji="1" lang="zh-CN" altLang="en-US" dirty="0"/>
              <a:t> </a:t>
            </a:r>
            <a:r>
              <a:rPr kumimoji="1" lang="en-US" altLang="zh-CN" dirty="0"/>
              <a:t>API</a:t>
            </a:r>
            <a:r>
              <a:rPr kumimoji="1" lang="zh-CN" altLang="en-US" dirty="0"/>
              <a:t> </a:t>
            </a:r>
            <a:r>
              <a:rPr kumimoji="1" lang="en-US" altLang="zh-CN" dirty="0"/>
              <a:t>from</a:t>
            </a:r>
            <a:r>
              <a:rPr kumimoji="1" lang="zh-CN" altLang="en-US" dirty="0"/>
              <a:t> </a:t>
            </a:r>
            <a:r>
              <a:rPr kumimoji="1" lang="en-US" altLang="zh-CN" dirty="0" err="1"/>
              <a:t>sklearn</a:t>
            </a:r>
            <a:r>
              <a:rPr kumimoji="1" lang="zh-CN" altLang="en-US" dirty="0"/>
              <a:t>：</a:t>
            </a:r>
            <a:endParaRPr kumimoji="1" lang="en-US" altLang="zh-CN" dirty="0"/>
          </a:p>
          <a:p>
            <a:pPr marL="0" indent="0">
              <a:buNone/>
            </a:pPr>
            <a:r>
              <a:rPr lang="en" altLang="zh-CN" dirty="0" err="1"/>
              <a:t>sklearn.ensemble.AdaBoostClassifier</a:t>
            </a:r>
            <a:r>
              <a:rPr lang="en" altLang="zh-CN" dirty="0"/>
              <a:t>(</a:t>
            </a:r>
          </a:p>
          <a:p>
            <a:pPr marL="0" indent="0">
              <a:buNone/>
            </a:pPr>
            <a:r>
              <a:rPr lang="en" altLang="zh-CN" i="1" dirty="0"/>
              <a:t>	</a:t>
            </a:r>
            <a:r>
              <a:rPr lang="en" altLang="zh-CN" i="1" dirty="0" err="1"/>
              <a:t>base_estimator</a:t>
            </a:r>
            <a:r>
              <a:rPr lang="en" altLang="zh-CN" i="1" dirty="0"/>
              <a:t>=None</a:t>
            </a:r>
            <a:r>
              <a:rPr lang="en" altLang="zh-CN" dirty="0"/>
              <a:t>, </a:t>
            </a:r>
            <a:r>
              <a:rPr lang="en-US" altLang="zh-CN" dirty="0">
                <a:solidFill>
                  <a:srgbClr val="FF0000"/>
                </a:solidFill>
              </a:rPr>
              <a:t>#</a:t>
            </a:r>
            <a:r>
              <a:rPr lang="zh-CN" altLang="en-US" dirty="0">
                <a:solidFill>
                  <a:srgbClr val="FF0000"/>
                </a:solidFill>
              </a:rPr>
              <a:t> </a:t>
            </a:r>
            <a:r>
              <a:rPr lang="en-US" altLang="zh-CN" dirty="0">
                <a:solidFill>
                  <a:srgbClr val="FF0000"/>
                </a:solidFill>
              </a:rPr>
              <a:t>type</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basic</a:t>
            </a:r>
            <a:r>
              <a:rPr lang="zh-CN" altLang="en-US" dirty="0">
                <a:solidFill>
                  <a:srgbClr val="FF0000"/>
                </a:solidFill>
              </a:rPr>
              <a:t> </a:t>
            </a:r>
            <a:r>
              <a:rPr lang="en-US" altLang="zh-CN" dirty="0">
                <a:solidFill>
                  <a:srgbClr val="FF0000"/>
                </a:solidFill>
              </a:rPr>
              <a:t>estimators</a:t>
            </a:r>
            <a:endParaRPr lang="en" altLang="zh-CN" dirty="0">
              <a:solidFill>
                <a:srgbClr val="FF0000"/>
              </a:solidFill>
            </a:endParaRPr>
          </a:p>
          <a:p>
            <a:pPr marL="0" indent="0">
              <a:buNone/>
            </a:pPr>
            <a:r>
              <a:rPr lang="en" altLang="zh-CN" i="1" dirty="0">
                <a:solidFill>
                  <a:srgbClr val="FF0000"/>
                </a:solidFill>
              </a:rPr>
              <a:t>	</a:t>
            </a:r>
            <a:r>
              <a:rPr lang="en" altLang="zh-CN" i="1" dirty="0" err="1"/>
              <a:t>n_estimators</a:t>
            </a:r>
            <a:r>
              <a:rPr lang="en" altLang="zh-CN" i="1" dirty="0"/>
              <a:t>=50</a:t>
            </a:r>
            <a:r>
              <a:rPr lang="en" altLang="zh-CN" dirty="0"/>
              <a:t>, </a:t>
            </a:r>
            <a:r>
              <a:rPr lang="zh-CN" altLang="en-US" dirty="0"/>
              <a:t>        </a:t>
            </a:r>
            <a:r>
              <a:rPr lang="en-US" altLang="zh-CN" dirty="0">
                <a:solidFill>
                  <a:srgbClr val="FF0000"/>
                </a:solidFill>
              </a:rPr>
              <a:t>#</a:t>
            </a:r>
            <a:r>
              <a:rPr lang="zh-CN" altLang="en-US" dirty="0">
                <a:solidFill>
                  <a:srgbClr val="FF0000"/>
                </a:solidFill>
              </a:rPr>
              <a:t> </a:t>
            </a:r>
            <a:r>
              <a:rPr lang="en-US" altLang="zh-CN" dirty="0">
                <a:solidFill>
                  <a:srgbClr val="FF0000"/>
                </a:solidFill>
              </a:rPr>
              <a:t>number</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estimators</a:t>
            </a:r>
            <a:endParaRPr lang="en" altLang="zh-CN" dirty="0">
              <a:solidFill>
                <a:srgbClr val="FF0000"/>
              </a:solidFill>
            </a:endParaRPr>
          </a:p>
          <a:p>
            <a:pPr marL="0" indent="0">
              <a:buNone/>
            </a:pPr>
            <a:r>
              <a:rPr lang="en" altLang="zh-CN" i="1" dirty="0"/>
              <a:t>	</a:t>
            </a:r>
            <a:r>
              <a:rPr lang="en" altLang="zh-CN" i="1" dirty="0" err="1">
                <a:solidFill>
                  <a:srgbClr val="FF0000"/>
                </a:solidFill>
              </a:rPr>
              <a:t>Learning_rate</a:t>
            </a:r>
            <a:r>
              <a:rPr lang="en" altLang="zh-CN" i="1" dirty="0">
                <a:solidFill>
                  <a:srgbClr val="FF0000"/>
                </a:solidFill>
              </a:rPr>
              <a:t>=1.0</a:t>
            </a:r>
            <a:r>
              <a:rPr lang="en" altLang="zh-CN" dirty="0">
                <a:solidFill>
                  <a:srgbClr val="FF0000"/>
                </a:solidFill>
              </a:rPr>
              <a:t>, </a:t>
            </a:r>
          </a:p>
          <a:p>
            <a:pPr marL="0" indent="0">
              <a:buNone/>
            </a:pPr>
            <a:r>
              <a:rPr lang="en" altLang="zh-CN" i="1" dirty="0"/>
              <a:t>	algorithm=‘SAMME.R’</a:t>
            </a:r>
            <a:r>
              <a:rPr lang="en" altLang="zh-CN" dirty="0"/>
              <a:t>,</a:t>
            </a:r>
          </a:p>
          <a:p>
            <a:pPr marL="0" indent="0">
              <a:buNone/>
            </a:pPr>
            <a:r>
              <a:rPr lang="en" altLang="zh-CN" dirty="0"/>
              <a:t> 	</a:t>
            </a:r>
            <a:r>
              <a:rPr lang="en" altLang="zh-CN" i="1" dirty="0" err="1"/>
              <a:t>random_state</a:t>
            </a:r>
            <a:r>
              <a:rPr lang="en" altLang="zh-CN" i="1" dirty="0"/>
              <a:t>=None</a:t>
            </a:r>
            <a:r>
              <a:rPr lang="zh-CN" altLang="en-US" i="1" dirty="0"/>
              <a:t>）</a:t>
            </a:r>
            <a:endParaRPr lang="en-US" altLang="zh-CN" i="1" dirty="0"/>
          </a:p>
          <a:p>
            <a:pPr marL="0" indent="0">
              <a:buNone/>
            </a:pPr>
            <a:endParaRPr kumimoji="1" lang="en-US" altLang="zh-CN" i="1" dirty="0"/>
          </a:p>
          <a:p>
            <a:pPr marL="0" indent="0">
              <a:buNone/>
            </a:pPr>
            <a:r>
              <a:rPr kumimoji="1" lang="en-US" altLang="zh-CN" i="1" dirty="0"/>
              <a:t>We</a:t>
            </a:r>
            <a:r>
              <a:rPr kumimoji="1" lang="zh-CN" altLang="en-US" i="1" dirty="0"/>
              <a:t> </a:t>
            </a:r>
            <a:r>
              <a:rPr kumimoji="1" lang="en-US" altLang="zh-CN" i="1" dirty="0"/>
              <a:t>need</a:t>
            </a:r>
            <a:r>
              <a:rPr kumimoji="1" lang="zh-CN" altLang="en-US" i="1" dirty="0"/>
              <a:t> </a:t>
            </a:r>
            <a:r>
              <a:rPr kumimoji="1" lang="en-US" altLang="zh-CN" i="1" dirty="0"/>
              <a:t>to</a:t>
            </a:r>
            <a:r>
              <a:rPr kumimoji="1" lang="zh-CN" altLang="en-US" i="1" dirty="0"/>
              <a:t> </a:t>
            </a:r>
            <a:r>
              <a:rPr kumimoji="1" lang="en-US" altLang="zh-CN" i="1" dirty="0"/>
              <a:t>adjust</a:t>
            </a:r>
            <a:r>
              <a:rPr kumimoji="1" lang="zh-CN" altLang="en-US" i="1" dirty="0"/>
              <a:t> </a:t>
            </a:r>
            <a:r>
              <a:rPr kumimoji="1" lang="en-US" altLang="zh-CN" i="1" dirty="0"/>
              <a:t>the</a:t>
            </a:r>
            <a:r>
              <a:rPr kumimoji="1" lang="zh-CN" altLang="en-US" i="1" dirty="0"/>
              <a:t> </a:t>
            </a:r>
            <a:r>
              <a:rPr kumimoji="1" lang="en-US" altLang="zh-CN" i="1" dirty="0"/>
              <a:t>3</a:t>
            </a:r>
            <a:r>
              <a:rPr kumimoji="1" lang="zh-CN" altLang="en-US" i="1" dirty="0"/>
              <a:t> </a:t>
            </a:r>
            <a:r>
              <a:rPr kumimoji="1" lang="en-US" altLang="zh-CN" i="1" dirty="0"/>
              <a:t>hyper parameters</a:t>
            </a:r>
            <a:r>
              <a:rPr kumimoji="1" lang="zh-CN" altLang="en-US" i="1" dirty="0"/>
              <a:t> </a:t>
            </a:r>
            <a:r>
              <a:rPr kumimoji="1" lang="en-US" altLang="zh-CN" i="1" dirty="0"/>
              <a:t>to</a:t>
            </a:r>
            <a:r>
              <a:rPr kumimoji="1" lang="zh-CN" altLang="en-US" i="1" dirty="0"/>
              <a:t> </a:t>
            </a:r>
            <a:r>
              <a:rPr kumimoji="1" lang="en-US" altLang="zh-CN" i="1" dirty="0"/>
              <a:t>find</a:t>
            </a:r>
            <a:r>
              <a:rPr kumimoji="1" lang="zh-CN" altLang="en-US" i="1" dirty="0"/>
              <a:t> </a:t>
            </a:r>
            <a:r>
              <a:rPr kumimoji="1" lang="en-US" altLang="zh-CN" i="1" dirty="0"/>
              <a:t>the</a:t>
            </a:r>
            <a:r>
              <a:rPr kumimoji="1" lang="zh-CN" altLang="en-US" i="1" dirty="0"/>
              <a:t> </a:t>
            </a:r>
            <a:r>
              <a:rPr kumimoji="1" lang="en-US" altLang="zh-CN" i="1" dirty="0"/>
              <a:t>best</a:t>
            </a:r>
            <a:endParaRPr kumimoji="1" lang="zh-CN" altLang="en-US" dirty="0"/>
          </a:p>
        </p:txBody>
      </p:sp>
    </p:spTree>
    <p:extLst>
      <p:ext uri="{BB962C8B-B14F-4D97-AF65-F5344CB8AC3E}">
        <p14:creationId xmlns:p14="http://schemas.microsoft.com/office/powerpoint/2010/main" val="4203352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EAC08-6952-FD4F-AFFB-CCE7F02A154F}"/>
              </a:ext>
            </a:extLst>
          </p:cNvPr>
          <p:cNvSpPr>
            <a:spLocks noGrp="1"/>
          </p:cNvSpPr>
          <p:nvPr>
            <p:ph type="title"/>
          </p:nvPr>
        </p:nvSpPr>
        <p:spPr>
          <a:xfrm>
            <a:off x="0" y="-168275"/>
            <a:ext cx="10515600" cy="1325563"/>
          </a:xfrm>
        </p:spPr>
        <p:txBody>
          <a:bodyPr/>
          <a:lstStyle/>
          <a:p>
            <a:r>
              <a:rPr kumimoji="1" lang="en-US" altLang="zh-CN" dirty="0" err="1"/>
              <a:t>Adaboost</a:t>
            </a:r>
            <a:r>
              <a:rPr kumimoji="1" lang="zh-CN" altLang="en-US" dirty="0"/>
              <a:t> </a:t>
            </a:r>
            <a:r>
              <a:rPr kumimoji="1" lang="en-US" altLang="zh-CN" dirty="0"/>
              <a:t>results</a:t>
            </a:r>
            <a:r>
              <a:rPr kumimoji="1" lang="zh-CN" altLang="en-US" dirty="0"/>
              <a:t>：</a:t>
            </a:r>
          </a:p>
        </p:txBody>
      </p:sp>
      <p:sp>
        <p:nvSpPr>
          <p:cNvPr id="3" name="内容占位符 2">
            <a:extLst>
              <a:ext uri="{FF2B5EF4-FFF2-40B4-BE49-F238E27FC236}">
                <a16:creationId xmlns:a16="http://schemas.microsoft.com/office/drawing/2014/main" id="{CD1F3008-B725-894F-B497-575F9C27FF78}"/>
              </a:ext>
            </a:extLst>
          </p:cNvPr>
          <p:cNvSpPr>
            <a:spLocks noGrp="1"/>
          </p:cNvSpPr>
          <p:nvPr>
            <p:ph idx="1"/>
          </p:nvPr>
        </p:nvSpPr>
        <p:spPr>
          <a:xfrm>
            <a:off x="838200" y="1253331"/>
            <a:ext cx="10515600" cy="4351338"/>
          </a:xfrm>
        </p:spPr>
        <p:txBody>
          <a:bodyPr/>
          <a:lstStyle/>
          <a:p>
            <a:r>
              <a:rPr kumimoji="1" lang="en-US" altLang="zh-CN" dirty="0">
                <a:solidFill>
                  <a:srgbClr val="FF0000"/>
                </a:solidFill>
              </a:rPr>
              <a:t>Without</a:t>
            </a:r>
            <a:r>
              <a:rPr kumimoji="1" lang="zh-CN" altLang="en-US" dirty="0">
                <a:solidFill>
                  <a:srgbClr val="FF0000"/>
                </a:solidFill>
              </a:rPr>
              <a:t> </a:t>
            </a:r>
            <a:r>
              <a:rPr kumimoji="1" lang="en-US" altLang="zh-CN" dirty="0">
                <a:solidFill>
                  <a:srgbClr val="FF0000"/>
                </a:solidFill>
              </a:rPr>
              <a:t>feature</a:t>
            </a:r>
            <a:r>
              <a:rPr kumimoji="1" lang="zh-CN" altLang="en-US" dirty="0">
                <a:solidFill>
                  <a:srgbClr val="FF0000"/>
                </a:solidFill>
              </a:rPr>
              <a:t> </a:t>
            </a:r>
            <a:r>
              <a:rPr kumimoji="1" lang="en-US" altLang="zh-CN" dirty="0">
                <a:solidFill>
                  <a:srgbClr val="FF0000"/>
                </a:solidFill>
              </a:rPr>
              <a:t>engineering</a:t>
            </a:r>
            <a:r>
              <a:rPr kumimoji="1" lang="zh-CN" altLang="en-US" dirty="0"/>
              <a:t>：</a:t>
            </a:r>
            <a:r>
              <a:rPr kumimoji="1" lang="en-US" altLang="zh-CN" dirty="0"/>
              <a:t>	5-fold cross validation:</a:t>
            </a:r>
          </a:p>
          <a:p>
            <a:pPr lvl="2"/>
            <a:endParaRPr kumimoji="1" lang="en-US" altLang="zh-CN" dirty="0"/>
          </a:p>
        </p:txBody>
      </p:sp>
      <p:pic>
        <p:nvPicPr>
          <p:cNvPr id="5" name="图片 4">
            <a:extLst>
              <a:ext uri="{FF2B5EF4-FFF2-40B4-BE49-F238E27FC236}">
                <a16:creationId xmlns:a16="http://schemas.microsoft.com/office/drawing/2014/main" id="{29E48844-A02F-4B47-B6AB-F6669743D875}"/>
              </a:ext>
            </a:extLst>
          </p:cNvPr>
          <p:cNvPicPr>
            <a:picLocks noChangeAspect="1"/>
          </p:cNvPicPr>
          <p:nvPr/>
        </p:nvPicPr>
        <p:blipFill>
          <a:blip r:embed="rId2"/>
          <a:stretch>
            <a:fillRect/>
          </a:stretch>
        </p:blipFill>
        <p:spPr>
          <a:xfrm>
            <a:off x="0" y="1797087"/>
            <a:ext cx="6296025" cy="3263825"/>
          </a:xfrm>
          <a:prstGeom prst="rect">
            <a:avLst/>
          </a:prstGeom>
        </p:spPr>
      </p:pic>
      <p:sp>
        <p:nvSpPr>
          <p:cNvPr id="6" name="文本框 5">
            <a:extLst>
              <a:ext uri="{FF2B5EF4-FFF2-40B4-BE49-F238E27FC236}">
                <a16:creationId xmlns:a16="http://schemas.microsoft.com/office/drawing/2014/main" id="{52A8D81E-C82B-4F4D-9EB0-9AE6AA29EA0A}"/>
              </a:ext>
            </a:extLst>
          </p:cNvPr>
          <p:cNvSpPr txBox="1"/>
          <p:nvPr/>
        </p:nvSpPr>
        <p:spPr>
          <a:xfrm>
            <a:off x="0" y="5297637"/>
            <a:ext cx="6030441" cy="1477328"/>
          </a:xfrm>
          <a:prstGeom prst="rect">
            <a:avLst/>
          </a:prstGeom>
          <a:noFill/>
        </p:spPr>
        <p:txBody>
          <a:bodyPr wrap="square" rtlCol="0">
            <a:spAutoFit/>
          </a:bodyPr>
          <a:lstStyle/>
          <a:p>
            <a:r>
              <a:rPr kumimoji="1" lang="en-US" altLang="zh-CN" dirty="0"/>
              <a:t>We</a:t>
            </a:r>
            <a:r>
              <a:rPr kumimoji="1" lang="zh-CN" altLang="en-US" dirty="0"/>
              <a:t> </a:t>
            </a:r>
            <a:r>
              <a:rPr kumimoji="1" lang="en-US" altLang="zh-CN" dirty="0"/>
              <a:t>have</a:t>
            </a:r>
            <a:r>
              <a:rPr kumimoji="1" lang="zh-CN" altLang="en-US" dirty="0"/>
              <a:t> </a:t>
            </a:r>
            <a:r>
              <a:rPr kumimoji="1" lang="en-US" altLang="zh-CN" dirty="0"/>
              <a:t>high</a:t>
            </a:r>
            <a:r>
              <a:rPr kumimoji="1" lang="zh-CN" altLang="en-US" dirty="0"/>
              <a:t> </a:t>
            </a:r>
            <a:r>
              <a:rPr kumimoji="1" lang="en-US" altLang="zh-CN" dirty="0"/>
              <a:t>accuracy</a:t>
            </a:r>
            <a:r>
              <a:rPr kumimoji="1" lang="zh-CN" altLang="en-US" dirty="0"/>
              <a:t> </a:t>
            </a:r>
            <a:r>
              <a:rPr kumimoji="1" lang="en-US" altLang="zh-CN" dirty="0"/>
              <a:t>on</a:t>
            </a:r>
            <a:r>
              <a:rPr kumimoji="1" lang="zh-CN" altLang="en-US" dirty="0"/>
              <a:t> </a:t>
            </a:r>
            <a:r>
              <a:rPr kumimoji="1" lang="en-US" altLang="zh-CN" dirty="0"/>
              <a:t>label</a:t>
            </a:r>
            <a:r>
              <a:rPr kumimoji="1" lang="zh-CN" altLang="en-US" dirty="0"/>
              <a:t> </a:t>
            </a:r>
            <a:r>
              <a:rPr kumimoji="1" lang="en-US" altLang="zh-CN" dirty="0"/>
              <a:t>0</a:t>
            </a:r>
            <a:r>
              <a:rPr kumimoji="1" lang="zh-CN" altLang="en-US" dirty="0"/>
              <a:t> </a:t>
            </a:r>
            <a:r>
              <a:rPr kumimoji="1" lang="en-US" altLang="zh-CN" dirty="0"/>
              <a:t>but</a:t>
            </a:r>
            <a:r>
              <a:rPr kumimoji="1" lang="zh-CN" altLang="en-US" dirty="0"/>
              <a:t> </a:t>
            </a:r>
            <a:r>
              <a:rPr kumimoji="1" lang="en-US" altLang="zh-CN" dirty="0"/>
              <a:t>low</a:t>
            </a:r>
            <a:r>
              <a:rPr kumimoji="1" lang="zh-CN" altLang="en-US" dirty="0"/>
              <a:t> </a:t>
            </a:r>
            <a:r>
              <a:rPr kumimoji="1" lang="en-US" altLang="zh-CN" dirty="0"/>
              <a:t>precision</a:t>
            </a:r>
            <a:r>
              <a:rPr kumimoji="1" lang="zh-CN" altLang="en-US" dirty="0"/>
              <a:t> </a:t>
            </a:r>
            <a:r>
              <a:rPr kumimoji="1" lang="en-US" altLang="zh-CN" dirty="0"/>
              <a:t>for</a:t>
            </a:r>
            <a:r>
              <a:rPr kumimoji="1" lang="zh-CN" altLang="en-US" dirty="0"/>
              <a:t> </a:t>
            </a:r>
            <a:r>
              <a:rPr kumimoji="1" lang="en-US" altLang="zh-CN" dirty="0"/>
              <a:t>1</a:t>
            </a:r>
          </a:p>
          <a:p>
            <a:r>
              <a:rPr kumimoji="1" lang="en-US" altLang="zh-CN" dirty="0"/>
              <a:t>which</a:t>
            </a:r>
            <a:r>
              <a:rPr kumimoji="1" lang="zh-CN" altLang="en-US" dirty="0"/>
              <a:t> </a:t>
            </a:r>
            <a:r>
              <a:rPr kumimoji="1" lang="en-US" altLang="zh-CN" dirty="0"/>
              <a:t>will</a:t>
            </a:r>
            <a:r>
              <a:rPr kumimoji="1" lang="zh-CN" altLang="en-US" dirty="0"/>
              <a:t> </a:t>
            </a:r>
            <a:r>
              <a:rPr kumimoji="1" lang="en-US" altLang="zh-CN" dirty="0"/>
              <a:t>cause</a:t>
            </a:r>
            <a:r>
              <a:rPr kumimoji="1" lang="zh-CN" altLang="en-US" dirty="0"/>
              <a:t> </a:t>
            </a:r>
            <a:r>
              <a:rPr kumimoji="1" lang="en-US" altLang="zh-CN" dirty="0"/>
              <a:t>loss</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bank</a:t>
            </a:r>
          </a:p>
          <a:p>
            <a:r>
              <a:rPr kumimoji="1" lang="en-US" altLang="zh-CN" dirty="0"/>
              <a:t>—&gt;because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unbalanced</a:t>
            </a:r>
            <a:r>
              <a:rPr kumimoji="1" lang="zh-CN" altLang="en-US" dirty="0"/>
              <a:t> </a:t>
            </a:r>
            <a:r>
              <a:rPr kumimoji="1" lang="en-US" altLang="zh-CN" dirty="0"/>
              <a:t>dataset</a:t>
            </a:r>
            <a:r>
              <a:rPr kumimoji="1" lang="zh-CN" altLang="en-US" dirty="0"/>
              <a:t>， </a:t>
            </a:r>
            <a:r>
              <a:rPr kumimoji="1" lang="en-US" altLang="zh-CN" dirty="0"/>
              <a:t>too</a:t>
            </a:r>
            <a:r>
              <a:rPr kumimoji="1" lang="zh-CN" altLang="en-US" dirty="0"/>
              <a:t> </a:t>
            </a:r>
            <a:r>
              <a:rPr kumimoji="1" lang="en-US" altLang="zh-CN" dirty="0"/>
              <a:t>many</a:t>
            </a:r>
            <a:r>
              <a:rPr kumimoji="1" lang="zh-CN" altLang="en-US" dirty="0"/>
              <a:t> </a:t>
            </a:r>
            <a:r>
              <a:rPr kumimoji="1" lang="en-US" altLang="zh-CN" dirty="0"/>
              <a:t>zeros</a:t>
            </a:r>
            <a:r>
              <a:rPr kumimoji="1" lang="zh-CN" altLang="en-US" dirty="0"/>
              <a:t> </a:t>
            </a:r>
            <a:endParaRPr kumimoji="1" lang="en-US" altLang="zh-CN" dirty="0"/>
          </a:p>
          <a:p>
            <a:r>
              <a:rPr kumimoji="1" lang="en-US" altLang="zh-CN" dirty="0"/>
              <a:t>and</a:t>
            </a:r>
            <a:r>
              <a:rPr kumimoji="1" lang="zh-CN" altLang="en-US" dirty="0"/>
              <a:t> </a:t>
            </a:r>
            <a:r>
              <a:rPr kumimoji="1" lang="en-US" altLang="zh-CN" dirty="0"/>
              <a:t>too</a:t>
            </a:r>
            <a:r>
              <a:rPr kumimoji="1" lang="zh-CN" altLang="en-US" dirty="0"/>
              <a:t> </a:t>
            </a:r>
            <a:r>
              <a:rPr kumimoji="1" lang="en-US" altLang="zh-CN" dirty="0"/>
              <a:t>few</a:t>
            </a:r>
            <a:r>
              <a:rPr kumimoji="1" lang="zh-CN" altLang="en-US" dirty="0"/>
              <a:t> </a:t>
            </a:r>
            <a:r>
              <a:rPr kumimoji="1" lang="en-US" altLang="zh-CN" dirty="0"/>
              <a:t>ones</a:t>
            </a:r>
          </a:p>
          <a:p>
            <a:r>
              <a:rPr kumimoji="1" lang="en-US" altLang="zh-CN" dirty="0"/>
              <a:t>—&gt;we should make the dataset as balance as possible</a:t>
            </a:r>
            <a:endParaRPr kumimoji="1" lang="zh-CN" altLang="en-US" dirty="0"/>
          </a:p>
        </p:txBody>
      </p:sp>
      <p:pic>
        <p:nvPicPr>
          <p:cNvPr id="8" name="图片 7">
            <a:extLst>
              <a:ext uri="{FF2B5EF4-FFF2-40B4-BE49-F238E27FC236}">
                <a16:creationId xmlns:a16="http://schemas.microsoft.com/office/drawing/2014/main" id="{538F3EDC-3B8F-C34A-B1FF-2C9BC4028B9A}"/>
              </a:ext>
            </a:extLst>
          </p:cNvPr>
          <p:cNvPicPr>
            <a:picLocks noChangeAspect="1"/>
          </p:cNvPicPr>
          <p:nvPr/>
        </p:nvPicPr>
        <p:blipFill>
          <a:blip r:embed="rId3"/>
          <a:stretch>
            <a:fillRect/>
          </a:stretch>
        </p:blipFill>
        <p:spPr>
          <a:xfrm>
            <a:off x="6683260" y="1942741"/>
            <a:ext cx="5508740" cy="4778299"/>
          </a:xfrm>
          <a:prstGeom prst="rect">
            <a:avLst/>
          </a:prstGeom>
        </p:spPr>
      </p:pic>
    </p:spTree>
    <p:extLst>
      <p:ext uri="{BB962C8B-B14F-4D97-AF65-F5344CB8AC3E}">
        <p14:creationId xmlns:p14="http://schemas.microsoft.com/office/powerpoint/2010/main" val="1210631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825B1-17B9-3347-9EB7-CF1D2EA214AF}"/>
              </a:ext>
            </a:extLst>
          </p:cNvPr>
          <p:cNvSpPr>
            <a:spLocks noGrp="1"/>
          </p:cNvSpPr>
          <p:nvPr>
            <p:ph type="title"/>
          </p:nvPr>
        </p:nvSpPr>
        <p:spPr>
          <a:xfrm>
            <a:off x="66786" y="-352891"/>
            <a:ext cx="10515600" cy="1325563"/>
          </a:xfrm>
        </p:spPr>
        <p:txBody>
          <a:bodyPr/>
          <a:lstStyle/>
          <a:p>
            <a:r>
              <a:rPr kumimoji="1" lang="en-US" altLang="zh-CN" dirty="0" err="1"/>
              <a:t>Adaboost</a:t>
            </a:r>
            <a:r>
              <a:rPr kumimoji="1" lang="zh-CN" altLang="en-US" dirty="0"/>
              <a:t> </a:t>
            </a:r>
            <a:r>
              <a:rPr kumimoji="1" lang="en-US" altLang="zh-CN" dirty="0"/>
              <a:t>results</a:t>
            </a:r>
            <a:endParaRPr kumimoji="1" lang="zh-CN" altLang="en-US" dirty="0"/>
          </a:p>
        </p:txBody>
      </p:sp>
      <p:sp>
        <p:nvSpPr>
          <p:cNvPr id="3" name="内容占位符 2">
            <a:extLst>
              <a:ext uri="{FF2B5EF4-FFF2-40B4-BE49-F238E27FC236}">
                <a16:creationId xmlns:a16="http://schemas.microsoft.com/office/drawing/2014/main" id="{F4DA2A51-23BB-E943-9602-174530A747A8}"/>
              </a:ext>
            </a:extLst>
          </p:cNvPr>
          <p:cNvSpPr>
            <a:spLocks noGrp="1"/>
          </p:cNvSpPr>
          <p:nvPr>
            <p:ph idx="1"/>
          </p:nvPr>
        </p:nvSpPr>
        <p:spPr>
          <a:xfrm>
            <a:off x="0" y="648081"/>
            <a:ext cx="12192000" cy="4351338"/>
          </a:xfrm>
        </p:spPr>
        <p:txBody>
          <a:bodyPr/>
          <a:lstStyle/>
          <a:p>
            <a:r>
              <a:rPr kumimoji="1" lang="en-US" altLang="zh-CN" dirty="0">
                <a:solidFill>
                  <a:srgbClr val="FF0000"/>
                </a:solidFill>
              </a:rPr>
              <a:t>After</a:t>
            </a:r>
            <a:r>
              <a:rPr kumimoji="1" lang="zh-CN" altLang="en-US" dirty="0">
                <a:solidFill>
                  <a:srgbClr val="FF0000"/>
                </a:solidFill>
              </a:rPr>
              <a:t> </a:t>
            </a:r>
            <a:r>
              <a:rPr kumimoji="1" lang="en-US" altLang="zh-CN" dirty="0">
                <a:solidFill>
                  <a:srgbClr val="FF0000"/>
                </a:solidFill>
              </a:rPr>
              <a:t>feature</a:t>
            </a:r>
            <a:r>
              <a:rPr kumimoji="1" lang="zh-CN" altLang="en-US" dirty="0">
                <a:solidFill>
                  <a:srgbClr val="FF0000"/>
                </a:solidFill>
              </a:rPr>
              <a:t> </a:t>
            </a:r>
            <a:r>
              <a:rPr kumimoji="1" lang="en-US" altLang="zh-CN" dirty="0">
                <a:solidFill>
                  <a:srgbClr val="FF0000"/>
                </a:solidFill>
              </a:rPr>
              <a:t>engineering and oversampling</a:t>
            </a:r>
            <a:r>
              <a:rPr kumimoji="1" lang="zh-CN" altLang="en-US" dirty="0"/>
              <a:t>：</a:t>
            </a:r>
            <a:r>
              <a:rPr kumimoji="1" lang="en-US" altLang="zh-CN" dirty="0"/>
              <a:t>  	5-fold cross validation:</a:t>
            </a:r>
          </a:p>
          <a:p>
            <a:pPr marL="0" indent="0">
              <a:buNone/>
            </a:pPr>
            <a:endParaRPr kumimoji="1" lang="zh-CN" altLang="en-US" dirty="0"/>
          </a:p>
        </p:txBody>
      </p:sp>
      <p:pic>
        <p:nvPicPr>
          <p:cNvPr id="5" name="图片 4">
            <a:extLst>
              <a:ext uri="{FF2B5EF4-FFF2-40B4-BE49-F238E27FC236}">
                <a16:creationId xmlns:a16="http://schemas.microsoft.com/office/drawing/2014/main" id="{068DAF2D-CE8F-4943-8F3A-AE1353186AAD}"/>
              </a:ext>
            </a:extLst>
          </p:cNvPr>
          <p:cNvPicPr>
            <a:picLocks noChangeAspect="1"/>
          </p:cNvPicPr>
          <p:nvPr/>
        </p:nvPicPr>
        <p:blipFill>
          <a:blip r:embed="rId2"/>
          <a:stretch>
            <a:fillRect/>
          </a:stretch>
        </p:blipFill>
        <p:spPr>
          <a:xfrm>
            <a:off x="66786" y="1104900"/>
            <a:ext cx="6400689" cy="4569181"/>
          </a:xfrm>
          <a:prstGeom prst="rect">
            <a:avLst/>
          </a:prstGeom>
        </p:spPr>
      </p:pic>
      <p:sp>
        <p:nvSpPr>
          <p:cNvPr id="6" name="文本框 5">
            <a:extLst>
              <a:ext uri="{FF2B5EF4-FFF2-40B4-BE49-F238E27FC236}">
                <a16:creationId xmlns:a16="http://schemas.microsoft.com/office/drawing/2014/main" id="{2790336A-A838-8741-87F3-CEF11EA74429}"/>
              </a:ext>
            </a:extLst>
          </p:cNvPr>
          <p:cNvSpPr txBox="1"/>
          <p:nvPr/>
        </p:nvSpPr>
        <p:spPr>
          <a:xfrm>
            <a:off x="0" y="5639523"/>
            <a:ext cx="7038975" cy="1200329"/>
          </a:xfrm>
          <a:prstGeom prst="rect">
            <a:avLst/>
          </a:prstGeom>
          <a:noFill/>
        </p:spPr>
        <p:txBody>
          <a:bodyPr wrap="square" rtlCol="0">
            <a:spAutoFit/>
          </a:bodyPr>
          <a:lstStyle/>
          <a:p>
            <a:r>
              <a:rPr kumimoji="1" lang="en-US" altLang="zh-CN" dirty="0"/>
              <a:t>Improvement:</a:t>
            </a:r>
          </a:p>
          <a:p>
            <a:r>
              <a:rPr kumimoji="1" lang="en-US" altLang="zh-CN" dirty="0"/>
              <a:t>1:TP TN increase &amp;&amp; FP FN decrease</a:t>
            </a:r>
          </a:p>
          <a:p>
            <a:r>
              <a:rPr kumimoji="1" lang="en-US" altLang="zh-CN" dirty="0"/>
              <a:t>2: accuracy and MCC both increase.</a:t>
            </a:r>
          </a:p>
          <a:p>
            <a:r>
              <a:rPr kumimoji="1" lang="en-US" altLang="zh-CN" dirty="0">
                <a:solidFill>
                  <a:srgbClr val="FF0000"/>
                </a:solidFill>
              </a:rPr>
              <a:t>Oversampling</a:t>
            </a:r>
            <a:r>
              <a:rPr kumimoji="1" lang="en-US" altLang="zh-CN" dirty="0"/>
              <a:t> has improved</a:t>
            </a:r>
            <a:r>
              <a:rPr kumimoji="1" lang="zh-CN" altLang="en-US" dirty="0"/>
              <a:t> </a:t>
            </a:r>
            <a:r>
              <a:rPr kumimoji="1" lang="en-US" altLang="zh-CN" dirty="0"/>
              <a:t>the ability</a:t>
            </a:r>
            <a:r>
              <a:rPr kumimoji="1" lang="zh-CN" altLang="en-US" dirty="0"/>
              <a:t> </a:t>
            </a:r>
            <a:r>
              <a:rPr kumimoji="1" lang="en-US" altLang="zh-CN" dirty="0"/>
              <a:t>to</a:t>
            </a:r>
            <a:r>
              <a:rPr kumimoji="1" lang="zh-CN" altLang="en-US" dirty="0"/>
              <a:t> </a:t>
            </a:r>
            <a:r>
              <a:rPr kumimoji="1" lang="en-US" altLang="zh-CN" dirty="0"/>
              <a:t>classify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label</a:t>
            </a:r>
            <a:r>
              <a:rPr kumimoji="1" lang="zh-CN" altLang="en-US" dirty="0"/>
              <a:t> </a:t>
            </a:r>
            <a:r>
              <a:rPr kumimoji="1" lang="en-US" altLang="zh-CN" dirty="0"/>
              <a:t>1</a:t>
            </a:r>
            <a:endParaRPr kumimoji="1" lang="zh-CN" altLang="en-US" dirty="0"/>
          </a:p>
        </p:txBody>
      </p:sp>
      <p:pic>
        <p:nvPicPr>
          <p:cNvPr id="8" name="图片 7">
            <a:extLst>
              <a:ext uri="{FF2B5EF4-FFF2-40B4-BE49-F238E27FC236}">
                <a16:creationId xmlns:a16="http://schemas.microsoft.com/office/drawing/2014/main" id="{9B06BF5A-080A-6742-8772-47B2D07D1935}"/>
              </a:ext>
            </a:extLst>
          </p:cNvPr>
          <p:cNvPicPr>
            <a:picLocks noChangeAspect="1"/>
          </p:cNvPicPr>
          <p:nvPr/>
        </p:nvPicPr>
        <p:blipFill>
          <a:blip r:embed="rId3"/>
          <a:stretch>
            <a:fillRect/>
          </a:stretch>
        </p:blipFill>
        <p:spPr>
          <a:xfrm>
            <a:off x="7362165" y="1343710"/>
            <a:ext cx="4706010" cy="4656681"/>
          </a:xfrm>
          <a:prstGeom prst="rect">
            <a:avLst/>
          </a:prstGeom>
        </p:spPr>
      </p:pic>
      <p:sp>
        <p:nvSpPr>
          <p:cNvPr id="9" name="文本框 8">
            <a:extLst>
              <a:ext uri="{FF2B5EF4-FFF2-40B4-BE49-F238E27FC236}">
                <a16:creationId xmlns:a16="http://schemas.microsoft.com/office/drawing/2014/main" id="{2FD39AE0-D508-254F-B115-F89163AB1180}"/>
              </a:ext>
            </a:extLst>
          </p:cNvPr>
          <p:cNvSpPr txBox="1"/>
          <p:nvPr/>
        </p:nvSpPr>
        <p:spPr>
          <a:xfrm>
            <a:off x="7943190" y="6072640"/>
            <a:ext cx="4030765" cy="646331"/>
          </a:xfrm>
          <a:prstGeom prst="rect">
            <a:avLst/>
          </a:prstGeom>
          <a:noFill/>
        </p:spPr>
        <p:txBody>
          <a:bodyPr wrap="square" rtlCol="0">
            <a:spAutoFit/>
          </a:bodyPr>
          <a:lstStyle/>
          <a:p>
            <a:r>
              <a:rPr kumimoji="1" lang="en-US" altLang="zh-CN" dirty="0"/>
              <a:t>Guess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improve</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way</a:t>
            </a:r>
            <a:r>
              <a:rPr kumimoji="1" lang="zh-CN" altLang="en-US" dirty="0"/>
              <a:t> </a:t>
            </a:r>
            <a:r>
              <a:rPr kumimoji="1" lang="en-US" altLang="zh-CN" dirty="0"/>
              <a:t>of</a:t>
            </a:r>
            <a:r>
              <a:rPr kumimoji="1" lang="zh-CN" altLang="en-US" dirty="0"/>
              <a:t> </a:t>
            </a:r>
            <a:r>
              <a:rPr kumimoji="1" lang="en-US" altLang="zh-CN" dirty="0"/>
              <a:t>boosting.</a:t>
            </a:r>
            <a:endParaRPr kumimoji="1" lang="zh-CN" altLang="en-US" dirty="0"/>
          </a:p>
        </p:txBody>
      </p:sp>
    </p:spTree>
    <p:extLst>
      <p:ext uri="{BB962C8B-B14F-4D97-AF65-F5344CB8AC3E}">
        <p14:creationId xmlns:p14="http://schemas.microsoft.com/office/powerpoint/2010/main" val="3941708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B27AB-6C14-364C-87C0-37C5ED73AD21}"/>
              </a:ext>
            </a:extLst>
          </p:cNvPr>
          <p:cNvSpPr>
            <a:spLocks noGrp="1"/>
          </p:cNvSpPr>
          <p:nvPr>
            <p:ph type="title"/>
          </p:nvPr>
        </p:nvSpPr>
        <p:spPr>
          <a:xfrm>
            <a:off x="0" y="-172245"/>
            <a:ext cx="10515600" cy="1325563"/>
          </a:xfrm>
        </p:spPr>
        <p:txBody>
          <a:bodyPr/>
          <a:lstStyle/>
          <a:p>
            <a:r>
              <a:rPr kumimoji="1" lang="en-US" altLang="zh-CN" dirty="0"/>
              <a:t>Gradient boost</a:t>
            </a:r>
            <a:endParaRPr kumimoji="1" lang="zh-CN" altLang="en-US" dirty="0"/>
          </a:p>
        </p:txBody>
      </p:sp>
      <p:sp>
        <p:nvSpPr>
          <p:cNvPr id="3" name="内容占位符 2">
            <a:extLst>
              <a:ext uri="{FF2B5EF4-FFF2-40B4-BE49-F238E27FC236}">
                <a16:creationId xmlns:a16="http://schemas.microsoft.com/office/drawing/2014/main" id="{B8FC2CDE-C5A1-054D-9207-B9966742F578}"/>
              </a:ext>
            </a:extLst>
          </p:cNvPr>
          <p:cNvSpPr>
            <a:spLocks noGrp="1"/>
          </p:cNvSpPr>
          <p:nvPr>
            <p:ph idx="1"/>
          </p:nvPr>
        </p:nvSpPr>
        <p:spPr>
          <a:xfrm>
            <a:off x="405713" y="1034793"/>
            <a:ext cx="11884258" cy="4351338"/>
          </a:xfrm>
        </p:spPr>
        <p:txBody>
          <a:bodyPr/>
          <a:lstStyle/>
          <a:p>
            <a:pPr marL="0" indent="0">
              <a:buNone/>
            </a:pPr>
            <a:r>
              <a:rPr kumimoji="1" lang="en-US" altLang="zh-CN" dirty="0"/>
              <a:t>Comparison</a:t>
            </a:r>
            <a:r>
              <a:rPr kumimoji="1" lang="zh-CN" altLang="en-US" dirty="0"/>
              <a:t> </a:t>
            </a:r>
            <a:r>
              <a:rPr kumimoji="1" lang="en-US" altLang="zh-CN" dirty="0"/>
              <a:t>to</a:t>
            </a:r>
            <a:r>
              <a:rPr kumimoji="1" lang="zh-CN" altLang="en-US" dirty="0"/>
              <a:t> </a:t>
            </a:r>
            <a:r>
              <a:rPr kumimoji="1" lang="en-US" altLang="zh-CN" dirty="0" err="1"/>
              <a:t>Adaboost</a:t>
            </a:r>
            <a:r>
              <a:rPr kumimoji="1" lang="en-US" altLang="zh-CN" dirty="0"/>
              <a:t>:</a:t>
            </a:r>
          </a:p>
          <a:p>
            <a:pPr marL="0" indent="0">
              <a:buNone/>
            </a:pPr>
            <a:r>
              <a:rPr kumimoji="1" lang="en-US" altLang="zh-CN" dirty="0"/>
              <a:t>	difference mainly locates on the Loss:</a:t>
            </a:r>
          </a:p>
          <a:p>
            <a:pPr marL="0" indent="0">
              <a:buNone/>
            </a:pPr>
            <a:endParaRPr kumimoji="1" lang="en-US" altLang="zh-CN" dirty="0"/>
          </a:p>
          <a:p>
            <a:pPr marL="0" indent="0">
              <a:buNone/>
            </a:pPr>
            <a:r>
              <a:rPr kumimoji="1" lang="en-US" altLang="zh-CN" dirty="0" err="1"/>
              <a:t>Adaboost</a:t>
            </a:r>
            <a:r>
              <a:rPr kumimoji="1" lang="en-US" altLang="zh-CN" dirty="0"/>
              <a:t>: Exponent Loss		</a:t>
            </a:r>
            <a:r>
              <a:rPr kumimoji="1" lang="en-US" altLang="zh-CN" dirty="0" err="1"/>
              <a:t>Gradientboost</a:t>
            </a:r>
            <a:r>
              <a:rPr kumimoji="1" lang="en-US" altLang="zh-CN" dirty="0"/>
              <a:t>: any loss we want with 									</a:t>
            </a:r>
            <a:r>
              <a:rPr kumimoji="1" lang="en-US" altLang="zh-CN" dirty="0">
                <a:solidFill>
                  <a:srgbClr val="FF0000"/>
                </a:solidFill>
              </a:rPr>
              <a:t>gradient</a:t>
            </a:r>
          </a:p>
        </p:txBody>
      </p:sp>
      <p:pic>
        <p:nvPicPr>
          <p:cNvPr id="5" name="图片 4">
            <a:extLst>
              <a:ext uri="{FF2B5EF4-FFF2-40B4-BE49-F238E27FC236}">
                <a16:creationId xmlns:a16="http://schemas.microsoft.com/office/drawing/2014/main" id="{A9441140-24D0-8E42-91EB-FB38474A6EBB}"/>
              </a:ext>
            </a:extLst>
          </p:cNvPr>
          <p:cNvPicPr>
            <a:picLocks noChangeAspect="1"/>
          </p:cNvPicPr>
          <p:nvPr/>
        </p:nvPicPr>
        <p:blipFill>
          <a:blip r:embed="rId2"/>
          <a:stretch>
            <a:fillRect/>
          </a:stretch>
        </p:blipFill>
        <p:spPr>
          <a:xfrm>
            <a:off x="0" y="3015869"/>
            <a:ext cx="5469848" cy="826261"/>
          </a:xfrm>
          <a:prstGeom prst="rect">
            <a:avLst/>
          </a:prstGeom>
        </p:spPr>
      </p:pic>
      <p:sp>
        <p:nvSpPr>
          <p:cNvPr id="6" name="文本框 5">
            <a:extLst>
              <a:ext uri="{FF2B5EF4-FFF2-40B4-BE49-F238E27FC236}">
                <a16:creationId xmlns:a16="http://schemas.microsoft.com/office/drawing/2014/main" id="{80A757F2-D518-7445-940D-2B6014F2CE9A}"/>
              </a:ext>
            </a:extLst>
          </p:cNvPr>
          <p:cNvSpPr txBox="1"/>
          <p:nvPr/>
        </p:nvSpPr>
        <p:spPr>
          <a:xfrm>
            <a:off x="518983" y="3909659"/>
            <a:ext cx="4209807" cy="369332"/>
          </a:xfrm>
          <a:prstGeom prst="rect">
            <a:avLst/>
          </a:prstGeom>
          <a:noFill/>
        </p:spPr>
        <p:txBody>
          <a:bodyPr wrap="none" rtlCol="0">
            <a:spAutoFit/>
          </a:bodyPr>
          <a:lstStyle/>
          <a:p>
            <a:r>
              <a:rPr kumimoji="1" lang="en-US" altLang="zh-CN" dirty="0">
                <a:solidFill>
                  <a:srgbClr val="FF0000"/>
                </a:solidFill>
              </a:rPr>
              <a:t>Disadvantages</a:t>
            </a:r>
            <a:r>
              <a:rPr kumimoji="1" lang="zh-CN" altLang="en-US" dirty="0">
                <a:solidFill>
                  <a:srgbClr val="FF0000"/>
                </a:solidFill>
              </a:rPr>
              <a:t>：</a:t>
            </a:r>
            <a:r>
              <a:rPr kumimoji="1" lang="en-US" altLang="zh-CN" dirty="0">
                <a:solidFill>
                  <a:srgbClr val="FF0000"/>
                </a:solidFill>
              </a:rPr>
              <a:t>sensitive</a:t>
            </a:r>
            <a:r>
              <a:rPr kumimoji="1" lang="zh-CN" altLang="en-US" dirty="0">
                <a:solidFill>
                  <a:srgbClr val="FF0000"/>
                </a:solidFill>
              </a:rPr>
              <a:t> </a:t>
            </a:r>
            <a:r>
              <a:rPr kumimoji="1" lang="en-US" altLang="zh-CN" dirty="0">
                <a:solidFill>
                  <a:srgbClr val="FF0000"/>
                </a:solidFill>
              </a:rPr>
              <a:t>to</a:t>
            </a:r>
            <a:r>
              <a:rPr kumimoji="1" lang="zh-CN" altLang="en-US" dirty="0">
                <a:solidFill>
                  <a:srgbClr val="FF0000"/>
                </a:solidFill>
              </a:rPr>
              <a:t> </a:t>
            </a:r>
            <a:r>
              <a:rPr kumimoji="1" lang="en-US" altLang="zh-CN" dirty="0">
                <a:solidFill>
                  <a:srgbClr val="FF0000"/>
                </a:solidFill>
              </a:rPr>
              <a:t>noisy</a:t>
            </a:r>
            <a:r>
              <a:rPr kumimoji="1" lang="zh-CN" altLang="en-US" dirty="0">
                <a:solidFill>
                  <a:srgbClr val="FF0000"/>
                </a:solidFill>
              </a:rPr>
              <a:t> </a:t>
            </a:r>
            <a:r>
              <a:rPr kumimoji="1" lang="en-US" altLang="zh-CN" dirty="0">
                <a:solidFill>
                  <a:srgbClr val="FF0000"/>
                </a:solidFill>
              </a:rPr>
              <a:t>points</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FA332751-FD39-064E-90F7-505311E1172C}"/>
              </a:ext>
            </a:extLst>
          </p:cNvPr>
          <p:cNvSpPr txBox="1"/>
          <p:nvPr/>
        </p:nvSpPr>
        <p:spPr>
          <a:xfrm>
            <a:off x="6709719" y="3909659"/>
            <a:ext cx="5163593" cy="646331"/>
          </a:xfrm>
          <a:prstGeom prst="rect">
            <a:avLst/>
          </a:prstGeom>
          <a:noFill/>
        </p:spPr>
        <p:txBody>
          <a:bodyPr wrap="none" rtlCol="0">
            <a:spAutoFit/>
          </a:bodyPr>
          <a:lstStyle/>
          <a:p>
            <a:r>
              <a:rPr kumimoji="1" lang="en-US" altLang="zh-CN" dirty="0">
                <a:solidFill>
                  <a:schemeClr val="accent6"/>
                </a:solidFill>
              </a:rPr>
              <a:t>We</a:t>
            </a:r>
            <a:r>
              <a:rPr kumimoji="1" lang="zh-CN" altLang="en-US" dirty="0">
                <a:solidFill>
                  <a:schemeClr val="accent6"/>
                </a:solidFill>
              </a:rPr>
              <a:t> </a:t>
            </a:r>
            <a:r>
              <a:rPr kumimoji="1" lang="en-US" altLang="zh-CN" dirty="0">
                <a:solidFill>
                  <a:schemeClr val="accent6"/>
                </a:solidFill>
              </a:rPr>
              <a:t>can</a:t>
            </a:r>
            <a:r>
              <a:rPr kumimoji="1" lang="zh-CN" altLang="en-US" dirty="0">
                <a:solidFill>
                  <a:schemeClr val="accent6"/>
                </a:solidFill>
              </a:rPr>
              <a:t> </a:t>
            </a:r>
            <a:r>
              <a:rPr kumimoji="1" lang="en-US" altLang="zh-CN" dirty="0">
                <a:solidFill>
                  <a:schemeClr val="accent6"/>
                </a:solidFill>
              </a:rPr>
              <a:t>use</a:t>
            </a:r>
            <a:r>
              <a:rPr kumimoji="1" lang="zh-CN" altLang="en-US" dirty="0">
                <a:solidFill>
                  <a:schemeClr val="accent6"/>
                </a:solidFill>
              </a:rPr>
              <a:t> </a:t>
            </a:r>
            <a:r>
              <a:rPr kumimoji="1" lang="en-US" altLang="zh-CN" dirty="0">
                <a:solidFill>
                  <a:schemeClr val="accent6"/>
                </a:solidFill>
              </a:rPr>
              <a:t>some</a:t>
            </a:r>
            <a:r>
              <a:rPr kumimoji="1" lang="zh-CN" altLang="en-US" dirty="0">
                <a:solidFill>
                  <a:schemeClr val="accent6"/>
                </a:solidFill>
              </a:rPr>
              <a:t> </a:t>
            </a:r>
            <a:r>
              <a:rPr kumimoji="1" lang="en-US" altLang="zh-CN" dirty="0">
                <a:solidFill>
                  <a:schemeClr val="accent6"/>
                </a:solidFill>
              </a:rPr>
              <a:t>robust</a:t>
            </a:r>
            <a:r>
              <a:rPr kumimoji="1" lang="zh-CN" altLang="en-US" dirty="0">
                <a:solidFill>
                  <a:schemeClr val="accent6"/>
                </a:solidFill>
              </a:rPr>
              <a:t> </a:t>
            </a:r>
            <a:r>
              <a:rPr kumimoji="1" lang="en-US" altLang="zh-CN" dirty="0">
                <a:solidFill>
                  <a:schemeClr val="accent6"/>
                </a:solidFill>
              </a:rPr>
              <a:t>loss</a:t>
            </a:r>
            <a:r>
              <a:rPr kumimoji="1" lang="zh-CN" altLang="en-US" dirty="0">
                <a:solidFill>
                  <a:schemeClr val="accent6"/>
                </a:solidFill>
              </a:rPr>
              <a:t> </a:t>
            </a:r>
            <a:r>
              <a:rPr kumimoji="1" lang="en-US" altLang="zh-CN" dirty="0">
                <a:solidFill>
                  <a:schemeClr val="accent6"/>
                </a:solidFill>
              </a:rPr>
              <a:t>function, making the</a:t>
            </a:r>
          </a:p>
          <a:p>
            <a:r>
              <a:rPr kumimoji="1" lang="en-US" altLang="zh-CN" dirty="0">
                <a:solidFill>
                  <a:schemeClr val="accent6"/>
                </a:solidFill>
              </a:rPr>
              <a:t>Model less sensitive to the noise.</a:t>
            </a:r>
          </a:p>
        </p:txBody>
      </p:sp>
      <p:sp>
        <p:nvSpPr>
          <p:cNvPr id="8" name="文本框 7">
            <a:extLst>
              <a:ext uri="{FF2B5EF4-FFF2-40B4-BE49-F238E27FC236}">
                <a16:creationId xmlns:a16="http://schemas.microsoft.com/office/drawing/2014/main" id="{9C48AE79-2DA9-E04A-86C8-F8CFF993D07B}"/>
              </a:ext>
            </a:extLst>
          </p:cNvPr>
          <p:cNvSpPr txBox="1"/>
          <p:nvPr/>
        </p:nvSpPr>
        <p:spPr>
          <a:xfrm>
            <a:off x="518983" y="4923844"/>
            <a:ext cx="6992620" cy="2031325"/>
          </a:xfrm>
          <a:prstGeom prst="rect">
            <a:avLst/>
          </a:prstGeom>
          <a:noFill/>
        </p:spPr>
        <p:txBody>
          <a:bodyPr wrap="none" rtlCol="0">
            <a:spAutoFit/>
          </a:bodyPr>
          <a:lstStyle/>
          <a:p>
            <a:r>
              <a:rPr kumimoji="1" lang="en-US" altLang="zh-CN" dirty="0"/>
              <a:t>Useful API in </a:t>
            </a:r>
            <a:r>
              <a:rPr kumimoji="1" lang="en-US" altLang="zh-CN" dirty="0" err="1"/>
              <a:t>sklearn</a:t>
            </a:r>
            <a:r>
              <a:rPr kumimoji="1" lang="en-US" altLang="zh-CN" dirty="0"/>
              <a:t>: </a:t>
            </a:r>
            <a:r>
              <a:rPr lang="en" altLang="zh-CN" dirty="0" err="1">
                <a:hlinkClick r:id="rId3" tooltip="sklearn.ensemble">
                  <a:extLst>
                    <a:ext uri="{A12FA001-AC4F-418D-AE19-62706E023703}">
                      <ahyp:hlinkClr xmlns:ahyp="http://schemas.microsoft.com/office/drawing/2018/hyperlinkcolor" val="tx"/>
                    </a:ext>
                  </a:extLst>
                </a:hlinkClick>
              </a:rPr>
              <a:t>sklearn.ensemble</a:t>
            </a:r>
            <a:r>
              <a:rPr lang="en" altLang="zh-CN" dirty="0" err="1"/>
              <a:t>.GradientBoostingClassifier</a:t>
            </a:r>
            <a:r>
              <a:rPr lang="en" altLang="zh-CN" dirty="0"/>
              <a:t>(</a:t>
            </a:r>
          </a:p>
          <a:p>
            <a:r>
              <a:rPr lang="en" altLang="zh-CN" b="1" dirty="0">
                <a:effectLst/>
              </a:rPr>
              <a:t>	loss</a:t>
            </a:r>
            <a:r>
              <a:rPr lang="en" altLang="zh-CN" i="1" dirty="0">
                <a:effectLst/>
              </a:rPr>
              <a:t>{‘deviance’, ‘exponential’}, default=’deviance’</a:t>
            </a:r>
            <a:endParaRPr lang="en" altLang="zh-CN" dirty="0"/>
          </a:p>
          <a:p>
            <a:r>
              <a:rPr lang="en" altLang="zh-CN" b="1" dirty="0">
                <a:effectLst/>
              </a:rPr>
              <a:t>	</a:t>
            </a:r>
            <a:r>
              <a:rPr lang="en" altLang="zh-CN" b="1" dirty="0" err="1">
                <a:effectLst/>
              </a:rPr>
              <a:t>learning_rate</a:t>
            </a:r>
            <a:r>
              <a:rPr lang="en" altLang="zh-CN" i="1" dirty="0" err="1">
                <a:effectLst/>
              </a:rPr>
              <a:t>float</a:t>
            </a:r>
            <a:r>
              <a:rPr lang="en" altLang="zh-CN" i="1" dirty="0">
                <a:effectLst/>
              </a:rPr>
              <a:t>, default=0.1</a:t>
            </a:r>
            <a:endParaRPr lang="en" altLang="zh-CN" dirty="0"/>
          </a:p>
          <a:p>
            <a:r>
              <a:rPr lang="en" altLang="zh-CN" b="1" dirty="0">
                <a:effectLst/>
              </a:rPr>
              <a:t>	</a:t>
            </a:r>
            <a:r>
              <a:rPr lang="en" altLang="zh-CN" b="1" dirty="0" err="1">
                <a:effectLst/>
              </a:rPr>
              <a:t>n_estimators</a:t>
            </a:r>
            <a:r>
              <a:rPr lang="en" altLang="zh-CN" i="1" dirty="0" err="1">
                <a:effectLst/>
              </a:rPr>
              <a:t>int</a:t>
            </a:r>
            <a:r>
              <a:rPr lang="en" altLang="zh-CN" i="1" dirty="0">
                <a:effectLst/>
              </a:rPr>
              <a:t>, default=100</a:t>
            </a:r>
            <a:endParaRPr lang="en" altLang="zh-CN" dirty="0"/>
          </a:p>
          <a:p>
            <a:r>
              <a:rPr lang="en" altLang="zh-CN" dirty="0"/>
              <a:t>)</a:t>
            </a:r>
          </a:p>
          <a:p>
            <a:endParaRPr lang="en" altLang="zh-CN" dirty="0"/>
          </a:p>
          <a:p>
            <a:endParaRPr kumimoji="1" lang="zh-CN" altLang="en-US" dirty="0"/>
          </a:p>
        </p:txBody>
      </p:sp>
    </p:spTree>
    <p:extLst>
      <p:ext uri="{BB962C8B-B14F-4D97-AF65-F5344CB8AC3E}">
        <p14:creationId xmlns:p14="http://schemas.microsoft.com/office/powerpoint/2010/main" val="1367131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ACE45-AD07-DE49-98FB-D613CA43012F}"/>
              </a:ext>
            </a:extLst>
          </p:cNvPr>
          <p:cNvSpPr>
            <a:spLocks noGrp="1"/>
          </p:cNvSpPr>
          <p:nvPr>
            <p:ph type="title"/>
          </p:nvPr>
        </p:nvSpPr>
        <p:spPr/>
        <p:txBody>
          <a:bodyPr/>
          <a:lstStyle/>
          <a:p>
            <a:r>
              <a:rPr kumimoji="1" lang="en-US" altLang="zh-CN" dirty="0"/>
              <a:t>Gradient Boost result:</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6E03B6FC-4103-4E49-B14E-693E79F69AA9}"/>
              </a:ext>
            </a:extLst>
          </p:cNvPr>
          <p:cNvSpPr>
            <a:spLocks noGrp="1"/>
          </p:cNvSpPr>
          <p:nvPr>
            <p:ph idx="1"/>
          </p:nvPr>
        </p:nvSpPr>
        <p:spPr>
          <a:xfrm>
            <a:off x="96795" y="1118565"/>
            <a:ext cx="11998410" cy="4351338"/>
          </a:xfrm>
        </p:spPr>
        <p:txBody>
          <a:bodyPr/>
          <a:lstStyle/>
          <a:p>
            <a:pPr marL="0" indent="0">
              <a:buNone/>
            </a:pPr>
            <a:r>
              <a:rPr kumimoji="1" lang="en-US" altLang="zh-CN" dirty="0"/>
              <a:t>Without</a:t>
            </a:r>
            <a:r>
              <a:rPr kumimoji="1" lang="zh-CN" altLang="en-US" dirty="0"/>
              <a:t> </a:t>
            </a:r>
            <a:r>
              <a:rPr kumimoji="1" lang="en-US" altLang="zh-CN" dirty="0"/>
              <a:t>feature</a:t>
            </a:r>
            <a:r>
              <a:rPr kumimoji="1" lang="zh-CN" altLang="en-US" dirty="0"/>
              <a:t> </a:t>
            </a:r>
            <a:r>
              <a:rPr kumimoji="1" lang="en-US" altLang="zh-CN" dirty="0"/>
              <a:t>engineering</a:t>
            </a:r>
            <a:r>
              <a:rPr kumimoji="1" lang="zh-CN" altLang="en-US" dirty="0"/>
              <a:t> </a:t>
            </a:r>
            <a:r>
              <a:rPr kumimoji="1" lang="en-US" altLang="zh-CN" dirty="0"/>
              <a:t>and</a:t>
            </a:r>
            <a:r>
              <a:rPr kumimoji="1" lang="zh-CN" altLang="en-US" dirty="0"/>
              <a:t> </a:t>
            </a:r>
            <a:r>
              <a:rPr kumimoji="1" lang="en-US" altLang="zh-CN" dirty="0"/>
              <a:t>oversampling</a:t>
            </a:r>
            <a:r>
              <a:rPr kumimoji="1" lang="zh-CN" altLang="en-US" dirty="0"/>
              <a:t>： </a:t>
            </a:r>
            <a:r>
              <a:rPr kumimoji="1" lang="en-US" altLang="zh-CN" dirty="0"/>
              <a:t>	5-fold</a:t>
            </a:r>
            <a:r>
              <a:rPr kumimoji="1" lang="zh-CN" altLang="en-US" dirty="0"/>
              <a:t> </a:t>
            </a:r>
            <a:r>
              <a:rPr kumimoji="1" lang="en-US" altLang="zh-CN" dirty="0"/>
              <a:t>cross</a:t>
            </a:r>
            <a:r>
              <a:rPr kumimoji="1" lang="zh-CN" altLang="en-US" dirty="0"/>
              <a:t> </a:t>
            </a:r>
            <a:r>
              <a:rPr kumimoji="1" lang="en-US" altLang="zh-CN" dirty="0"/>
              <a:t>validation</a:t>
            </a:r>
            <a:endParaRPr kumimoji="1" lang="zh-CN" altLang="en-US" dirty="0"/>
          </a:p>
        </p:txBody>
      </p:sp>
      <p:pic>
        <p:nvPicPr>
          <p:cNvPr id="9" name="图片 8">
            <a:extLst>
              <a:ext uri="{FF2B5EF4-FFF2-40B4-BE49-F238E27FC236}">
                <a16:creationId xmlns:a16="http://schemas.microsoft.com/office/drawing/2014/main" id="{F23C99F4-75CF-6D48-8B30-94C43D9E4113}"/>
              </a:ext>
            </a:extLst>
          </p:cNvPr>
          <p:cNvPicPr>
            <a:picLocks noChangeAspect="1"/>
          </p:cNvPicPr>
          <p:nvPr/>
        </p:nvPicPr>
        <p:blipFill>
          <a:blip r:embed="rId2"/>
          <a:stretch>
            <a:fillRect/>
          </a:stretch>
        </p:blipFill>
        <p:spPr>
          <a:xfrm>
            <a:off x="-284205" y="1690687"/>
            <a:ext cx="7766753" cy="4142493"/>
          </a:xfrm>
          <a:prstGeom prst="rect">
            <a:avLst/>
          </a:prstGeom>
        </p:spPr>
      </p:pic>
      <p:pic>
        <p:nvPicPr>
          <p:cNvPr id="14" name="图片 13">
            <a:extLst>
              <a:ext uri="{FF2B5EF4-FFF2-40B4-BE49-F238E27FC236}">
                <a16:creationId xmlns:a16="http://schemas.microsoft.com/office/drawing/2014/main" id="{264342B3-33F3-8D4C-A50E-F90919C2E7F0}"/>
              </a:ext>
            </a:extLst>
          </p:cNvPr>
          <p:cNvPicPr>
            <a:picLocks noChangeAspect="1"/>
          </p:cNvPicPr>
          <p:nvPr/>
        </p:nvPicPr>
        <p:blipFill>
          <a:blip r:embed="rId3"/>
          <a:stretch>
            <a:fillRect/>
          </a:stretch>
        </p:blipFill>
        <p:spPr>
          <a:xfrm>
            <a:off x="7700948" y="1530349"/>
            <a:ext cx="4394257" cy="4672164"/>
          </a:xfrm>
          <a:prstGeom prst="rect">
            <a:avLst/>
          </a:prstGeom>
        </p:spPr>
      </p:pic>
      <p:sp>
        <p:nvSpPr>
          <p:cNvPr id="15" name="文本框 14">
            <a:extLst>
              <a:ext uri="{FF2B5EF4-FFF2-40B4-BE49-F238E27FC236}">
                <a16:creationId xmlns:a16="http://schemas.microsoft.com/office/drawing/2014/main" id="{76A30F1F-BB7F-7345-8935-E1D040646CEB}"/>
              </a:ext>
            </a:extLst>
          </p:cNvPr>
          <p:cNvSpPr txBox="1"/>
          <p:nvPr/>
        </p:nvSpPr>
        <p:spPr>
          <a:xfrm>
            <a:off x="431457" y="6146473"/>
            <a:ext cx="6011582" cy="461665"/>
          </a:xfrm>
          <a:prstGeom prst="rect">
            <a:avLst/>
          </a:prstGeom>
          <a:noFill/>
        </p:spPr>
        <p:txBody>
          <a:bodyPr wrap="none" rtlCol="0">
            <a:spAutoFit/>
          </a:bodyPr>
          <a:lstStyle/>
          <a:p>
            <a:r>
              <a:rPr kumimoji="1" lang="en-US" altLang="zh-CN" sz="2400" b="1" dirty="0">
                <a:highlight>
                  <a:srgbClr val="FFFF00"/>
                </a:highlight>
              </a:rPr>
              <a:t>Huge</a:t>
            </a:r>
            <a:r>
              <a:rPr kumimoji="1" lang="zh-CN" altLang="en-US" sz="2400" b="1" dirty="0">
                <a:highlight>
                  <a:srgbClr val="FFFF00"/>
                </a:highlight>
              </a:rPr>
              <a:t> </a:t>
            </a:r>
            <a:r>
              <a:rPr kumimoji="1" lang="en-US" altLang="zh-CN" sz="2400" b="1" dirty="0">
                <a:highlight>
                  <a:srgbClr val="FFFF00"/>
                </a:highlight>
              </a:rPr>
              <a:t>improvement</a:t>
            </a:r>
            <a:r>
              <a:rPr kumimoji="1" lang="zh-CN" altLang="en-US" sz="2400" b="1" dirty="0">
                <a:highlight>
                  <a:srgbClr val="FFFF00"/>
                </a:highlight>
              </a:rPr>
              <a:t> </a:t>
            </a:r>
            <a:r>
              <a:rPr kumimoji="1" lang="en-US" altLang="zh-CN" sz="2400" b="1" dirty="0">
                <a:highlight>
                  <a:srgbClr val="FFFF00"/>
                </a:highlight>
              </a:rPr>
              <a:t>on</a:t>
            </a:r>
            <a:r>
              <a:rPr kumimoji="1" lang="zh-CN" altLang="en-US" sz="2400" b="1" dirty="0">
                <a:highlight>
                  <a:srgbClr val="FFFF00"/>
                </a:highlight>
              </a:rPr>
              <a:t> </a:t>
            </a:r>
            <a:r>
              <a:rPr kumimoji="1" lang="en-US" altLang="zh-CN" sz="2400" b="1" dirty="0">
                <a:highlight>
                  <a:srgbClr val="FFFF00"/>
                </a:highlight>
              </a:rPr>
              <a:t>MCC</a:t>
            </a:r>
            <a:r>
              <a:rPr kumimoji="1" lang="zh-CN" altLang="en-US" sz="2400" b="1" dirty="0">
                <a:highlight>
                  <a:srgbClr val="FFFF00"/>
                </a:highlight>
              </a:rPr>
              <a:t>  </a:t>
            </a:r>
            <a:r>
              <a:rPr kumimoji="1" lang="en-US" altLang="zh-CN" sz="2400" b="1" dirty="0">
                <a:highlight>
                  <a:srgbClr val="FFFF00"/>
                </a:highlight>
              </a:rPr>
              <a:t>in</a:t>
            </a:r>
            <a:r>
              <a:rPr kumimoji="1" lang="zh-CN" altLang="en-US" sz="2400" b="1" dirty="0">
                <a:highlight>
                  <a:srgbClr val="FFFF00"/>
                </a:highlight>
              </a:rPr>
              <a:t> </a:t>
            </a:r>
            <a:r>
              <a:rPr kumimoji="1" lang="en-US" altLang="zh-CN" sz="2400" b="1" dirty="0">
                <a:highlight>
                  <a:srgbClr val="FFFF00"/>
                </a:highlight>
              </a:rPr>
              <a:t>row</a:t>
            </a:r>
            <a:r>
              <a:rPr kumimoji="1" lang="zh-CN" altLang="en-US" sz="2400" b="1" dirty="0">
                <a:highlight>
                  <a:srgbClr val="FFFF00"/>
                </a:highlight>
              </a:rPr>
              <a:t> </a:t>
            </a:r>
            <a:r>
              <a:rPr kumimoji="1" lang="en-US" altLang="zh-CN" sz="2400" b="1" dirty="0">
                <a:highlight>
                  <a:srgbClr val="FFFF00"/>
                </a:highlight>
              </a:rPr>
              <a:t>data</a:t>
            </a:r>
            <a:endParaRPr kumimoji="1" lang="zh-CN" altLang="en-US" sz="2400" b="1" dirty="0">
              <a:highlight>
                <a:srgbClr val="FFFF00"/>
              </a:highlight>
            </a:endParaRPr>
          </a:p>
        </p:txBody>
      </p:sp>
    </p:spTree>
    <p:extLst>
      <p:ext uri="{BB962C8B-B14F-4D97-AF65-F5344CB8AC3E}">
        <p14:creationId xmlns:p14="http://schemas.microsoft.com/office/powerpoint/2010/main" val="2525104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ACE45-AD07-DE49-98FB-D613CA43012F}"/>
              </a:ext>
            </a:extLst>
          </p:cNvPr>
          <p:cNvSpPr>
            <a:spLocks noGrp="1"/>
          </p:cNvSpPr>
          <p:nvPr>
            <p:ph type="title"/>
          </p:nvPr>
        </p:nvSpPr>
        <p:spPr>
          <a:xfrm>
            <a:off x="173641" y="34698"/>
            <a:ext cx="10515600" cy="1325563"/>
          </a:xfrm>
        </p:spPr>
        <p:txBody>
          <a:bodyPr/>
          <a:lstStyle/>
          <a:p>
            <a:r>
              <a:rPr kumimoji="1" lang="en-US" altLang="zh-CN" dirty="0"/>
              <a:t>Gradient Boost result:</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6E03B6FC-4103-4E49-B14E-693E79F69AA9}"/>
              </a:ext>
            </a:extLst>
          </p:cNvPr>
          <p:cNvSpPr>
            <a:spLocks noGrp="1"/>
          </p:cNvSpPr>
          <p:nvPr>
            <p:ph idx="1"/>
          </p:nvPr>
        </p:nvSpPr>
        <p:spPr>
          <a:xfrm>
            <a:off x="96795" y="1027906"/>
            <a:ext cx="10515600" cy="4351338"/>
          </a:xfrm>
        </p:spPr>
        <p:txBody>
          <a:bodyPr/>
          <a:lstStyle/>
          <a:p>
            <a:pPr marL="0" indent="0">
              <a:buNone/>
            </a:pPr>
            <a:r>
              <a:rPr kumimoji="1" lang="en-US" altLang="zh-CN" dirty="0"/>
              <a:t>After</a:t>
            </a:r>
            <a:r>
              <a:rPr kumimoji="1" lang="zh-CN" altLang="en-US" dirty="0"/>
              <a:t> </a:t>
            </a:r>
            <a:r>
              <a:rPr kumimoji="1" lang="en-US" altLang="zh-CN" dirty="0"/>
              <a:t>feature</a:t>
            </a:r>
            <a:r>
              <a:rPr kumimoji="1" lang="zh-CN" altLang="en-US" dirty="0"/>
              <a:t> </a:t>
            </a:r>
            <a:r>
              <a:rPr kumimoji="1" lang="en-US" altLang="zh-CN" dirty="0"/>
              <a:t>engineering</a:t>
            </a:r>
            <a:r>
              <a:rPr kumimoji="1" lang="zh-CN" altLang="en-US" dirty="0"/>
              <a:t> </a:t>
            </a:r>
            <a:r>
              <a:rPr kumimoji="1" lang="en-US" altLang="zh-CN" dirty="0"/>
              <a:t>and</a:t>
            </a:r>
            <a:r>
              <a:rPr kumimoji="1" lang="zh-CN" altLang="en-US" dirty="0"/>
              <a:t> </a:t>
            </a:r>
            <a:r>
              <a:rPr kumimoji="1" lang="en-US" altLang="zh-CN" dirty="0"/>
              <a:t>oversampling</a:t>
            </a:r>
            <a:r>
              <a:rPr kumimoji="1" lang="zh-CN" altLang="en-US" dirty="0"/>
              <a:t>：</a:t>
            </a:r>
          </a:p>
        </p:txBody>
      </p:sp>
      <p:pic>
        <p:nvPicPr>
          <p:cNvPr id="7" name="图片 6">
            <a:extLst>
              <a:ext uri="{FF2B5EF4-FFF2-40B4-BE49-F238E27FC236}">
                <a16:creationId xmlns:a16="http://schemas.microsoft.com/office/drawing/2014/main" id="{C9DC1069-E00D-464F-BEE7-26F82D878A8C}"/>
              </a:ext>
            </a:extLst>
          </p:cNvPr>
          <p:cNvPicPr>
            <a:picLocks noChangeAspect="1"/>
          </p:cNvPicPr>
          <p:nvPr/>
        </p:nvPicPr>
        <p:blipFill rotWithShape="1">
          <a:blip r:embed="rId2"/>
          <a:srcRect t="-2745"/>
          <a:stretch/>
        </p:blipFill>
        <p:spPr>
          <a:xfrm>
            <a:off x="7258050" y="472625"/>
            <a:ext cx="4965615" cy="6449591"/>
          </a:xfrm>
          <a:prstGeom prst="rect">
            <a:avLst/>
          </a:prstGeom>
        </p:spPr>
      </p:pic>
      <p:sp>
        <p:nvSpPr>
          <p:cNvPr id="4" name="文本框 3">
            <a:extLst>
              <a:ext uri="{FF2B5EF4-FFF2-40B4-BE49-F238E27FC236}">
                <a16:creationId xmlns:a16="http://schemas.microsoft.com/office/drawing/2014/main" id="{28118E35-237A-C24E-B65C-E6E9AED1D470}"/>
              </a:ext>
            </a:extLst>
          </p:cNvPr>
          <p:cNvSpPr txBox="1"/>
          <p:nvPr/>
        </p:nvSpPr>
        <p:spPr>
          <a:xfrm>
            <a:off x="8351108" y="21997"/>
            <a:ext cx="3975768" cy="523220"/>
          </a:xfrm>
          <a:prstGeom prst="rect">
            <a:avLst/>
          </a:prstGeom>
          <a:noFill/>
        </p:spPr>
        <p:txBody>
          <a:bodyPr wrap="none" rtlCol="0">
            <a:spAutoFit/>
          </a:bodyPr>
          <a:lstStyle/>
          <a:p>
            <a:r>
              <a:rPr kumimoji="1" lang="en-US" altLang="zh-CN" sz="2800" dirty="0"/>
              <a:t>5-fold</a:t>
            </a:r>
            <a:r>
              <a:rPr kumimoji="1" lang="zh-CN" altLang="en-US" sz="2800" dirty="0"/>
              <a:t> </a:t>
            </a:r>
            <a:r>
              <a:rPr kumimoji="1" lang="en-US" altLang="zh-CN" sz="2800" dirty="0"/>
              <a:t>cross</a:t>
            </a:r>
            <a:r>
              <a:rPr kumimoji="1" lang="zh-CN" altLang="en-US" sz="2800" dirty="0"/>
              <a:t> </a:t>
            </a:r>
            <a:r>
              <a:rPr kumimoji="1" lang="en-US" altLang="zh-CN" sz="2800" dirty="0"/>
              <a:t>validation</a:t>
            </a:r>
            <a:r>
              <a:rPr kumimoji="1" lang="zh-CN" altLang="en-US" sz="2800" dirty="0"/>
              <a:t>：</a:t>
            </a:r>
          </a:p>
        </p:txBody>
      </p:sp>
      <p:pic>
        <p:nvPicPr>
          <p:cNvPr id="6" name="图片 5">
            <a:extLst>
              <a:ext uri="{FF2B5EF4-FFF2-40B4-BE49-F238E27FC236}">
                <a16:creationId xmlns:a16="http://schemas.microsoft.com/office/drawing/2014/main" id="{D7E36489-9F43-C846-B7C0-5E0D16542444}"/>
              </a:ext>
            </a:extLst>
          </p:cNvPr>
          <p:cNvPicPr>
            <a:picLocks noChangeAspect="1"/>
          </p:cNvPicPr>
          <p:nvPr/>
        </p:nvPicPr>
        <p:blipFill>
          <a:blip r:embed="rId3"/>
          <a:stretch>
            <a:fillRect/>
          </a:stretch>
        </p:blipFill>
        <p:spPr>
          <a:xfrm>
            <a:off x="125122" y="1478755"/>
            <a:ext cx="7056082" cy="4563269"/>
          </a:xfrm>
          <a:prstGeom prst="rect">
            <a:avLst/>
          </a:prstGeom>
        </p:spPr>
      </p:pic>
      <p:sp>
        <p:nvSpPr>
          <p:cNvPr id="8" name="文本框 7">
            <a:extLst>
              <a:ext uri="{FF2B5EF4-FFF2-40B4-BE49-F238E27FC236}">
                <a16:creationId xmlns:a16="http://schemas.microsoft.com/office/drawing/2014/main" id="{DC4C1530-D1D4-8A46-8C3F-2E3B10AE753D}"/>
              </a:ext>
            </a:extLst>
          </p:cNvPr>
          <p:cNvSpPr txBox="1"/>
          <p:nvPr/>
        </p:nvSpPr>
        <p:spPr>
          <a:xfrm>
            <a:off x="666750" y="6123543"/>
            <a:ext cx="2743059" cy="523220"/>
          </a:xfrm>
          <a:prstGeom prst="rect">
            <a:avLst/>
          </a:prstGeom>
          <a:noFill/>
        </p:spPr>
        <p:txBody>
          <a:bodyPr wrap="none" rtlCol="0">
            <a:spAutoFit/>
          </a:bodyPr>
          <a:lstStyle/>
          <a:p>
            <a:r>
              <a:rPr kumimoji="1" lang="en-US" altLang="zh-CN" sz="2800" b="1" dirty="0">
                <a:highlight>
                  <a:srgbClr val="FFFF00"/>
                </a:highlight>
              </a:rPr>
              <a:t>The</a:t>
            </a:r>
            <a:r>
              <a:rPr kumimoji="1" lang="zh-CN" altLang="en-US" sz="2800" b="1" dirty="0">
                <a:highlight>
                  <a:srgbClr val="FFFF00"/>
                </a:highlight>
              </a:rPr>
              <a:t> </a:t>
            </a:r>
            <a:r>
              <a:rPr kumimoji="1" lang="en-US" altLang="zh-CN" sz="2800" b="1" dirty="0">
                <a:highlight>
                  <a:srgbClr val="FFFF00"/>
                </a:highlight>
              </a:rPr>
              <a:t>best</a:t>
            </a:r>
            <a:r>
              <a:rPr kumimoji="1" lang="zh-CN" altLang="en-US" sz="2800" b="1" dirty="0">
                <a:highlight>
                  <a:srgbClr val="FFFF00"/>
                </a:highlight>
              </a:rPr>
              <a:t> </a:t>
            </a:r>
            <a:r>
              <a:rPr kumimoji="1" lang="en-US" altLang="zh-CN" sz="2800" b="1" dirty="0">
                <a:highlight>
                  <a:srgbClr val="FFFF00"/>
                </a:highlight>
              </a:rPr>
              <a:t>result</a:t>
            </a:r>
            <a:endParaRPr kumimoji="1" lang="zh-CN" altLang="en-US" sz="2800" b="1" dirty="0">
              <a:highlight>
                <a:srgbClr val="FFFF00"/>
              </a:highlight>
            </a:endParaRPr>
          </a:p>
        </p:txBody>
      </p:sp>
    </p:spTree>
    <p:extLst>
      <p:ext uri="{BB962C8B-B14F-4D97-AF65-F5344CB8AC3E}">
        <p14:creationId xmlns:p14="http://schemas.microsoft.com/office/powerpoint/2010/main" val="4278996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392832" y="4592637"/>
            <a:ext cx="16022272" cy="7657835"/>
            <a:chOff x="-1044624" y="3444478"/>
            <a:chExt cx="12016704" cy="5743376"/>
          </a:xfrm>
        </p:grpSpPr>
        <p:sp>
          <p:nvSpPr>
            <p:cNvPr id="8" name="椭圆 7"/>
            <p:cNvSpPr/>
            <p:nvPr/>
          </p:nvSpPr>
          <p:spPr>
            <a:xfrm>
              <a:off x="4932040"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 name="组合 12"/>
            <p:cNvGrpSpPr/>
            <p:nvPr/>
          </p:nvGrpSpPr>
          <p:grpSpPr>
            <a:xfrm>
              <a:off x="-1044624" y="3444478"/>
              <a:ext cx="12016704" cy="5607992"/>
              <a:chOff x="-1044624" y="3579862"/>
              <a:chExt cx="12016704" cy="5607992"/>
            </a:xfrm>
          </p:grpSpPr>
          <p:grpSp>
            <p:nvGrpSpPr>
              <p:cNvPr id="12" name="组合 11"/>
              <p:cNvGrpSpPr/>
              <p:nvPr/>
            </p:nvGrpSpPr>
            <p:grpSpPr>
              <a:xfrm>
                <a:off x="-558948" y="3579862"/>
                <a:ext cx="11531028" cy="5535984"/>
                <a:chOff x="-558948" y="3579862"/>
                <a:chExt cx="11531028" cy="5535984"/>
              </a:xfrm>
            </p:grpSpPr>
            <p:sp>
              <p:nvSpPr>
                <p:cNvPr id="4" name="椭圆 3"/>
                <p:cNvSpPr/>
                <p:nvPr/>
              </p:nvSpPr>
              <p:spPr>
                <a:xfrm>
                  <a:off x="5076056" y="3579862"/>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475656"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6660232" y="4011910"/>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596976" y="4803998"/>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558948"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椭圆 10"/>
              <p:cNvSpPr/>
              <p:nvPr/>
            </p:nvSpPr>
            <p:spPr>
              <a:xfrm>
                <a:off x="-1044624"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nvGrpSpPr>
          <p:cNvPr id="17" name="组合 16"/>
          <p:cNvGrpSpPr/>
          <p:nvPr/>
        </p:nvGrpSpPr>
        <p:grpSpPr>
          <a:xfrm>
            <a:off x="-1392832" y="-3835168"/>
            <a:ext cx="7700101" cy="5011803"/>
            <a:chOff x="-1044624" y="-2540818"/>
            <a:chExt cx="5775076" cy="3758852"/>
          </a:xfrm>
        </p:grpSpPr>
        <p:sp>
          <p:nvSpPr>
            <p:cNvPr id="5" name="椭圆 4"/>
            <p:cNvSpPr/>
            <p:nvPr/>
          </p:nvSpPr>
          <p:spPr>
            <a:xfrm>
              <a:off x="-516098" y="-2036762"/>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683568"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475656" y="-2324794"/>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1044624"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 name="组合 20"/>
          <p:cNvGrpSpPr/>
          <p:nvPr/>
        </p:nvGrpSpPr>
        <p:grpSpPr>
          <a:xfrm>
            <a:off x="2889267" y="312539"/>
            <a:ext cx="384043" cy="384043"/>
            <a:chOff x="5931520" y="378420"/>
            <a:chExt cx="288032" cy="288032"/>
          </a:xfrm>
        </p:grpSpPr>
        <p:sp>
          <p:nvSpPr>
            <p:cNvPr id="19" name="椭圆 1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 name="组合 21"/>
          <p:cNvGrpSpPr/>
          <p:nvPr/>
        </p:nvGrpSpPr>
        <p:grpSpPr>
          <a:xfrm>
            <a:off x="1776141" y="43168"/>
            <a:ext cx="288032" cy="288032"/>
            <a:chOff x="5931520" y="378420"/>
            <a:chExt cx="288032" cy="288032"/>
          </a:xfrm>
        </p:grpSpPr>
        <p:sp>
          <p:nvSpPr>
            <p:cNvPr id="23" name="椭圆 22"/>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 name="组合 24"/>
          <p:cNvGrpSpPr/>
          <p:nvPr/>
        </p:nvGrpSpPr>
        <p:grpSpPr>
          <a:xfrm>
            <a:off x="6960096" y="5936788"/>
            <a:ext cx="384043" cy="384043"/>
            <a:chOff x="5931520" y="378420"/>
            <a:chExt cx="288032" cy="288032"/>
          </a:xfrm>
        </p:grpSpPr>
        <p:sp>
          <p:nvSpPr>
            <p:cNvPr id="26" name="椭圆 25"/>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椭圆 26"/>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 name="组合 27"/>
          <p:cNvGrpSpPr/>
          <p:nvPr/>
        </p:nvGrpSpPr>
        <p:grpSpPr>
          <a:xfrm>
            <a:off x="9113807" y="6366339"/>
            <a:ext cx="336815" cy="336815"/>
            <a:chOff x="5931520" y="378420"/>
            <a:chExt cx="288032" cy="288032"/>
          </a:xfrm>
        </p:grpSpPr>
        <p:sp>
          <p:nvSpPr>
            <p:cNvPr id="29" name="椭圆 2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椭圆 2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 name="组合 30"/>
          <p:cNvGrpSpPr/>
          <p:nvPr/>
        </p:nvGrpSpPr>
        <p:grpSpPr>
          <a:xfrm>
            <a:off x="11280579" y="5000295"/>
            <a:ext cx="336815" cy="336815"/>
            <a:chOff x="5931520" y="378420"/>
            <a:chExt cx="288032" cy="288032"/>
          </a:xfrm>
        </p:grpSpPr>
        <p:sp>
          <p:nvSpPr>
            <p:cNvPr id="32" name="椭圆 31"/>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椭圆 32"/>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 name="组合 33"/>
          <p:cNvGrpSpPr/>
          <p:nvPr/>
        </p:nvGrpSpPr>
        <p:grpSpPr>
          <a:xfrm>
            <a:off x="2188627" y="6306525"/>
            <a:ext cx="288032" cy="288032"/>
            <a:chOff x="5931520" y="378420"/>
            <a:chExt cx="288032" cy="288032"/>
          </a:xfrm>
        </p:grpSpPr>
        <p:sp>
          <p:nvSpPr>
            <p:cNvPr id="35" name="椭圆 34"/>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椭圆 35"/>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TextBox 36"/>
          <p:cNvSpPr txBox="1"/>
          <p:nvPr/>
        </p:nvSpPr>
        <p:spPr>
          <a:xfrm>
            <a:off x="3279448" y="2057158"/>
            <a:ext cx="5532284" cy="1754326"/>
          </a:xfrm>
          <a:prstGeom prst="rect">
            <a:avLst/>
          </a:prstGeom>
          <a:noFill/>
        </p:spPr>
        <p:txBody>
          <a:bodyPr wrap="none" rtlCol="0">
            <a:spAutoFit/>
          </a:bodyPr>
          <a:lstStyle/>
          <a:p>
            <a:pPr algn="ctr"/>
            <a:r>
              <a:rPr lang="en-US" altLang="zh-CN" sz="5400" b="1" dirty="0" err="1">
                <a:solidFill>
                  <a:schemeClr val="accent4">
                    <a:lumMod val="75000"/>
                  </a:schemeClr>
                </a:solidFill>
                <a:latin typeface="微软雅黑" pitchFamily="34" charset="-122"/>
                <a:ea typeface="微软雅黑" pitchFamily="34" charset="-122"/>
              </a:rPr>
              <a:t>RandomForest</a:t>
            </a:r>
            <a:br>
              <a:rPr lang="en-US" altLang="zh-CN" sz="5400" b="1" dirty="0">
                <a:solidFill>
                  <a:schemeClr val="accent4">
                    <a:lumMod val="75000"/>
                  </a:schemeClr>
                </a:solidFill>
                <a:latin typeface="微软雅黑" pitchFamily="34" charset="-122"/>
                <a:ea typeface="微软雅黑" pitchFamily="34" charset="-122"/>
              </a:rPr>
            </a:br>
            <a:r>
              <a:rPr lang="en-US" altLang="zh-CN" sz="5400" b="1" dirty="0">
                <a:solidFill>
                  <a:schemeClr val="accent4">
                    <a:lumMod val="75000"/>
                  </a:schemeClr>
                </a:solidFill>
                <a:latin typeface="微软雅黑" pitchFamily="34" charset="-122"/>
                <a:ea typeface="微软雅黑" pitchFamily="34" charset="-122"/>
              </a:rPr>
              <a:t>Model Building</a:t>
            </a:r>
            <a:endParaRPr lang="zh-CN" altLang="en-US" sz="54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175274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mj-lt"/>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8" name="文本框 7"/>
          <p:cNvSpPr txBox="1"/>
          <p:nvPr/>
        </p:nvSpPr>
        <p:spPr>
          <a:xfrm>
            <a:off x="560261" y="99450"/>
            <a:ext cx="5438584"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Data Preprocessing</a:t>
            </a:r>
            <a:endParaRPr lang="zh-CN" altLang="en-US" sz="3200" b="1" dirty="0">
              <a:latin typeface="Arial" panose="020B0604020202020204" pitchFamily="34" charset="0"/>
              <a:ea typeface="华文细黑" panose="0201060004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84319057-579E-47F1-B58F-92DFB58B929D}"/>
              </a:ext>
            </a:extLst>
          </p:cNvPr>
          <p:cNvSpPr txBox="1"/>
          <p:nvPr/>
        </p:nvSpPr>
        <p:spPr>
          <a:xfrm>
            <a:off x="0" y="834981"/>
            <a:ext cx="4847471" cy="5183150"/>
          </a:xfrm>
          <a:prstGeom prst="rect">
            <a:avLst/>
          </a:prstGeom>
          <a:noFill/>
        </p:spPr>
        <p:txBody>
          <a:bodyPr wrap="square">
            <a:spAutoFit/>
          </a:bodyPr>
          <a:lstStyle/>
          <a:p>
            <a:pPr>
              <a:lnSpc>
                <a:spcPct val="150000"/>
              </a:lnSpc>
            </a:pPr>
            <a:r>
              <a:rPr lang="zh-CN" altLang="en-US" sz="2800" dirty="0">
                <a:latin typeface="Arial" panose="020B0604020202020204" pitchFamily="34" charset="0"/>
                <a:cs typeface="Arial" panose="020B0604020202020204" pitchFamily="34" charset="0"/>
              </a:rPr>
              <a:t>Using LabelEncoder() in the </a:t>
            </a:r>
            <a:r>
              <a:rPr lang="en-US" altLang="zh-CN" sz="2800" dirty="0">
                <a:latin typeface="Arial" panose="020B0604020202020204" pitchFamily="34" charset="0"/>
                <a:cs typeface="Arial" panose="020B0604020202020204" pitchFamily="34" charset="0"/>
              </a:rPr>
              <a:t>'</a:t>
            </a:r>
            <a:r>
              <a:rPr lang="zh-CN" altLang="en-US" sz="2800" dirty="0">
                <a:latin typeface="Arial" panose="020B0604020202020204" pitchFamily="34" charset="0"/>
                <a:cs typeface="Arial" panose="020B0604020202020204" pitchFamily="34" charset="0"/>
              </a:rPr>
              <a:t>sklearn</a:t>
            </a:r>
            <a:r>
              <a:rPr lang="en-US" altLang="zh-CN" sz="2800" dirty="0">
                <a:latin typeface="Arial" panose="020B0604020202020204" pitchFamily="34" charset="0"/>
                <a:cs typeface="Arial" panose="020B0604020202020204" pitchFamily="34" charset="0"/>
              </a:rPr>
              <a:t>'</a:t>
            </a:r>
            <a:r>
              <a:rPr lang="zh-CN" altLang="en-US" sz="2800" dirty="0">
                <a:latin typeface="Arial" panose="020B0604020202020204" pitchFamily="34" charset="0"/>
                <a:cs typeface="Arial" panose="020B0604020202020204" pitchFamily="34" charset="0"/>
              </a:rPr>
              <a:t> package</a:t>
            </a:r>
            <a:r>
              <a:rPr lang="en-US" altLang="zh-CN" sz="2800" dirty="0">
                <a:latin typeface="Arial" panose="020B0604020202020204" pitchFamily="34" charset="0"/>
                <a:cs typeface="Arial" panose="020B0604020202020204" pitchFamily="34" charset="0"/>
              </a:rPr>
              <a:t>, I encode each target label with </a:t>
            </a:r>
            <a:r>
              <a:rPr lang="en-US" altLang="zh-CN" sz="2800" b="1" dirty="0">
                <a:highlight>
                  <a:srgbClr val="FFFF00"/>
                </a:highlight>
                <a:latin typeface="Arial" panose="020B0604020202020204" pitchFamily="34" charset="0"/>
                <a:cs typeface="Arial" panose="020B0604020202020204" pitchFamily="34" charset="0"/>
              </a:rPr>
              <a:t>value between 0 and n_classes-1</a:t>
            </a:r>
            <a:r>
              <a:rPr lang="en-US" altLang="zh-CN" sz="2800" dirty="0">
                <a:latin typeface="Arial" panose="020B0604020202020204" pitchFamily="34" charset="0"/>
                <a:cs typeface="Arial" panose="020B0604020202020204" pitchFamily="34" charset="0"/>
              </a:rPr>
              <a:t>.</a:t>
            </a:r>
          </a:p>
          <a:p>
            <a:pPr>
              <a:lnSpc>
                <a:spcPct val="150000"/>
              </a:lnSpc>
            </a:pPr>
            <a:endParaRPr lang="en-US" altLang="zh-CN"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altLang="zh-CN" sz="2800" b="1" dirty="0">
                <a:latin typeface="Arial" panose="020B0604020202020204" pitchFamily="34" charset="0"/>
                <a:cs typeface="Arial" panose="020B0604020202020204" pitchFamily="34" charset="0"/>
              </a:rPr>
              <a:t>fit.transform()</a:t>
            </a:r>
            <a:r>
              <a:rPr lang="en-US" altLang="zh-CN" sz="2800" dirty="0">
                <a:latin typeface="Arial" panose="020B0604020202020204" pitchFamily="34" charset="0"/>
                <a:cs typeface="Arial" panose="020B0604020202020204" pitchFamily="34" charset="0"/>
              </a:rPr>
              <a:t>: </a:t>
            </a:r>
            <a:r>
              <a:rPr lang="en-US" altLang="zh-CN" sz="2800" b="0" i="0" dirty="0">
                <a:effectLst/>
                <a:latin typeface="Arial" panose="020B0604020202020204" pitchFamily="34" charset="0"/>
                <a:cs typeface="Arial" panose="020B0604020202020204" pitchFamily="34" charset="0"/>
              </a:rPr>
              <a:t>fit label first, then return encoded labels</a:t>
            </a:r>
            <a:r>
              <a:rPr lang="en-US" altLang="zh-CN" sz="2800" dirty="0">
                <a:latin typeface="Arial" panose="020B0604020202020204" pitchFamily="34" charset="0"/>
                <a:cs typeface="Arial" panose="020B0604020202020204" pitchFamily="34" charset="0"/>
              </a:rPr>
              <a:t>.</a:t>
            </a:r>
          </a:p>
        </p:txBody>
      </p:sp>
      <p:pic>
        <p:nvPicPr>
          <p:cNvPr id="11" name="图片 10">
            <a:extLst>
              <a:ext uri="{FF2B5EF4-FFF2-40B4-BE49-F238E27FC236}">
                <a16:creationId xmlns:a16="http://schemas.microsoft.com/office/drawing/2014/main" id="{B7AD68DD-1E5F-4D31-93EC-D403E3B8FB1C}"/>
              </a:ext>
            </a:extLst>
          </p:cNvPr>
          <p:cNvPicPr>
            <a:picLocks noChangeAspect="1"/>
          </p:cNvPicPr>
          <p:nvPr/>
        </p:nvPicPr>
        <p:blipFill>
          <a:blip r:embed="rId3"/>
          <a:stretch>
            <a:fillRect/>
          </a:stretch>
        </p:blipFill>
        <p:spPr>
          <a:xfrm>
            <a:off x="4847471" y="768315"/>
            <a:ext cx="7344529" cy="5906013"/>
          </a:xfrm>
          <a:prstGeom prst="rect">
            <a:avLst/>
          </a:prstGeom>
          <a:ln>
            <a:solidFill>
              <a:srgbClr val="FF0000"/>
            </a:solidFill>
          </a:ln>
        </p:spPr>
      </p:pic>
    </p:spTree>
    <p:extLst>
      <p:ext uri="{BB962C8B-B14F-4D97-AF65-F5344CB8AC3E}">
        <p14:creationId xmlns:p14="http://schemas.microsoft.com/office/powerpoint/2010/main" val="2231944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mj-lt"/>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8" name="文本框 7"/>
          <p:cNvSpPr txBox="1"/>
          <p:nvPr/>
        </p:nvSpPr>
        <p:spPr>
          <a:xfrm>
            <a:off x="524066" y="185331"/>
            <a:ext cx="5438584" cy="480131"/>
          </a:xfrm>
          <a:prstGeom prst="rect">
            <a:avLst/>
          </a:prstGeom>
          <a:noFill/>
        </p:spPr>
        <p:txBody>
          <a:bodyPr wrap="square" rtlCol="0">
            <a:spAutoFit/>
          </a:bodyPr>
          <a:lstStyle/>
          <a:p>
            <a:pPr algn="ctr">
              <a:lnSpc>
                <a:spcPct val="90000"/>
              </a:lnSpc>
              <a:spcBef>
                <a:spcPct val="0"/>
              </a:spcBef>
            </a:pPr>
            <a:r>
              <a:rPr lang="en-US" altLang="zh-CN" sz="2800" b="1" dirty="0">
                <a:latin typeface="+mj-lt"/>
                <a:ea typeface="华文细黑" panose="02010600040101010101" pitchFamily="2" charset="-122"/>
                <a:cs typeface="Arial" panose="020B0604020202020204" pitchFamily="34" charset="0"/>
              </a:rPr>
              <a:t>Data Set Description</a:t>
            </a:r>
            <a:endParaRPr lang="zh-CN" altLang="en-US" sz="2800" b="1" dirty="0">
              <a:latin typeface="+mj-lt"/>
              <a:ea typeface="华文细黑" panose="02010600040101010101" pitchFamily="2" charset="-122"/>
              <a:cs typeface="Arial" panose="020B0604020202020204" pitchFamily="34" charset="0"/>
            </a:endParaRPr>
          </a:p>
        </p:txBody>
      </p:sp>
      <p:sp>
        <p:nvSpPr>
          <p:cNvPr id="11" name="文本框 10">
            <a:extLst>
              <a:ext uri="{FF2B5EF4-FFF2-40B4-BE49-F238E27FC236}">
                <a16:creationId xmlns:a16="http://schemas.microsoft.com/office/drawing/2014/main" id="{D0472AB6-91FD-41D4-92D3-2832A57A8C20}"/>
              </a:ext>
            </a:extLst>
          </p:cNvPr>
          <p:cNvSpPr txBox="1"/>
          <p:nvPr/>
        </p:nvSpPr>
        <p:spPr>
          <a:xfrm>
            <a:off x="0" y="6063564"/>
            <a:ext cx="7921690" cy="707886"/>
          </a:xfrm>
          <a:prstGeom prst="rect">
            <a:avLst/>
          </a:prstGeom>
          <a:noFill/>
        </p:spPr>
        <p:txBody>
          <a:bodyPr wrap="square">
            <a:spAutoFit/>
          </a:bodyPr>
          <a:lstStyle/>
          <a:p>
            <a:pPr algn="ctr" fontAlgn="base"/>
            <a:r>
              <a:rPr lang="en-US" altLang="zh-CN" sz="2000" b="0" i="0" dirty="0">
                <a:effectLst/>
                <a:latin typeface="Inter"/>
              </a:rPr>
              <a:t>'admin.', 'blue-collar', 'entrepreneur', 'housemaid', 'management', 'retired’,</a:t>
            </a:r>
          </a:p>
          <a:p>
            <a:pPr algn="ctr" fontAlgn="base"/>
            <a:r>
              <a:rPr lang="en-US" altLang="zh-CN" sz="2000" b="0" i="0" dirty="0">
                <a:effectLst/>
                <a:latin typeface="Inter"/>
              </a:rPr>
              <a:t>'self-employed', 'services', 'student', 'technician', 'unemployed', 'unknown'</a:t>
            </a:r>
            <a:endParaRPr lang="en-US" altLang="zh-CN" sz="2000" b="1" i="0" dirty="0">
              <a:solidFill>
                <a:srgbClr val="FF0000"/>
              </a:solidFill>
              <a:effectLst/>
              <a:latin typeface="+mj-lt"/>
            </a:endParaRPr>
          </a:p>
        </p:txBody>
      </p:sp>
      <p:sp>
        <p:nvSpPr>
          <p:cNvPr id="12" name="文本框 11">
            <a:extLst>
              <a:ext uri="{FF2B5EF4-FFF2-40B4-BE49-F238E27FC236}">
                <a16:creationId xmlns:a16="http://schemas.microsoft.com/office/drawing/2014/main" id="{70043E25-3464-40F7-A915-64A1BC9AD4ED}"/>
              </a:ext>
            </a:extLst>
          </p:cNvPr>
          <p:cNvSpPr txBox="1"/>
          <p:nvPr/>
        </p:nvSpPr>
        <p:spPr>
          <a:xfrm>
            <a:off x="6083539" y="119013"/>
            <a:ext cx="6108461" cy="523220"/>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Job (categorical)</a:t>
            </a:r>
          </a:p>
        </p:txBody>
      </p:sp>
      <p:pic>
        <p:nvPicPr>
          <p:cNvPr id="13" name="图片 12">
            <a:extLst>
              <a:ext uri="{FF2B5EF4-FFF2-40B4-BE49-F238E27FC236}">
                <a16:creationId xmlns:a16="http://schemas.microsoft.com/office/drawing/2014/main" id="{CCE1C16C-BB96-44F8-BE2F-A69FEFF28E20}"/>
              </a:ext>
            </a:extLst>
          </p:cNvPr>
          <p:cNvPicPr>
            <a:picLocks noChangeAspect="1"/>
          </p:cNvPicPr>
          <p:nvPr/>
        </p:nvPicPr>
        <p:blipFill rotWithShape="1">
          <a:blip r:embed="rId3"/>
          <a:srcRect l="7194" t="7621" r="9694" b="2838"/>
          <a:stretch/>
        </p:blipFill>
        <p:spPr>
          <a:xfrm>
            <a:off x="0" y="820312"/>
            <a:ext cx="12192000" cy="5254013"/>
          </a:xfrm>
          <a:prstGeom prst="rect">
            <a:avLst/>
          </a:prstGeom>
        </p:spPr>
      </p:pic>
      <p:sp>
        <p:nvSpPr>
          <p:cNvPr id="14" name="文本框 13">
            <a:extLst>
              <a:ext uri="{FF2B5EF4-FFF2-40B4-BE49-F238E27FC236}">
                <a16:creationId xmlns:a16="http://schemas.microsoft.com/office/drawing/2014/main" id="{FEAA5570-E8E4-4930-8374-5933D61216B1}"/>
              </a:ext>
            </a:extLst>
          </p:cNvPr>
          <p:cNvSpPr txBox="1"/>
          <p:nvPr/>
        </p:nvSpPr>
        <p:spPr>
          <a:xfrm>
            <a:off x="7921690" y="6183382"/>
            <a:ext cx="4270310" cy="523220"/>
          </a:xfrm>
          <a:prstGeom prst="rect">
            <a:avLst/>
          </a:prstGeom>
          <a:noFill/>
        </p:spPr>
        <p:txBody>
          <a:bodyPr wrap="square">
            <a:spAutoFit/>
          </a:bodyPr>
          <a:lstStyle/>
          <a:p>
            <a:pPr algn="ctr" fontAlgn="base"/>
            <a:r>
              <a:rPr lang="en-US" altLang="zh-CN" sz="2800" b="1" dirty="0">
                <a:solidFill>
                  <a:srgbClr val="FF0000"/>
                </a:solidFill>
                <a:latin typeface="+mj-lt"/>
              </a:rPr>
              <a:t>12 types in total</a:t>
            </a:r>
          </a:p>
        </p:txBody>
      </p:sp>
    </p:spTree>
    <p:extLst>
      <p:ext uri="{BB962C8B-B14F-4D97-AF65-F5344CB8AC3E}">
        <p14:creationId xmlns:p14="http://schemas.microsoft.com/office/powerpoint/2010/main" val="3646390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560261" y="99450"/>
            <a:ext cx="5438584"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Model Setting</a:t>
            </a:r>
            <a:endParaRPr lang="zh-CN" altLang="en-US" sz="3200" b="1" dirty="0">
              <a:latin typeface="Arial" panose="020B0604020202020204" pitchFamily="34" charset="0"/>
              <a:ea typeface="华文细黑"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F4781B0A-06C0-4C98-B375-7B397AE11466}"/>
              </a:ext>
            </a:extLst>
          </p:cNvPr>
          <p:cNvSpPr txBox="1"/>
          <p:nvPr/>
        </p:nvSpPr>
        <p:spPr>
          <a:xfrm>
            <a:off x="1" y="834981"/>
            <a:ext cx="12192000" cy="3131563"/>
          </a:xfrm>
          <a:prstGeom prst="rect">
            <a:avLst/>
          </a:prstGeom>
          <a:noFill/>
        </p:spPr>
        <p:txBody>
          <a:bodyPr wrap="square">
            <a:spAutoFit/>
          </a:bodyPr>
          <a:lstStyle/>
          <a:p>
            <a:pPr>
              <a:lnSpc>
                <a:spcPct val="150000"/>
              </a:lnSpc>
            </a:pPr>
            <a:r>
              <a:rPr lang="en-US" altLang="zh-CN" sz="2700" dirty="0">
                <a:latin typeface="Arial" panose="020B0604020202020204" pitchFamily="34" charset="0"/>
                <a:cs typeface="Arial" panose="020B0604020202020204" pitchFamily="34" charset="0"/>
              </a:rPr>
              <a:t>Set the '</a:t>
            </a:r>
            <a:r>
              <a:rPr lang="en-US" altLang="zh-CN" sz="2700" dirty="0" err="1">
                <a:latin typeface="Arial" panose="020B0604020202020204" pitchFamily="34" charset="0"/>
                <a:cs typeface="Arial" panose="020B0604020202020204" pitchFamily="34" charset="0"/>
              </a:rPr>
              <a:t>RandomForestClassifier</a:t>
            </a:r>
            <a:r>
              <a:rPr lang="en-US" altLang="zh-CN" sz="2700" dirty="0">
                <a:latin typeface="Arial" panose="020B0604020202020204" pitchFamily="34" charset="0"/>
                <a:cs typeface="Arial" panose="020B0604020202020204" pitchFamily="34" charset="0"/>
              </a:rPr>
              <a:t>' </a:t>
            </a:r>
            <a:r>
              <a:rPr lang="zh-CN" altLang="en-US" sz="2700" dirty="0">
                <a:latin typeface="Arial" panose="020B0604020202020204" pitchFamily="34" charset="0"/>
                <a:cs typeface="Arial" panose="020B0604020202020204" pitchFamily="34" charset="0"/>
              </a:rPr>
              <a:t>in the </a:t>
            </a:r>
            <a:r>
              <a:rPr lang="en-US" altLang="zh-CN" sz="2700" dirty="0">
                <a:latin typeface="Arial" panose="020B0604020202020204" pitchFamily="34" charset="0"/>
                <a:cs typeface="Arial" panose="020B0604020202020204" pitchFamily="34" charset="0"/>
              </a:rPr>
              <a:t>'</a:t>
            </a:r>
            <a:r>
              <a:rPr lang="zh-CN" altLang="en-US" sz="2700" dirty="0">
                <a:latin typeface="Arial" panose="020B0604020202020204" pitchFamily="34" charset="0"/>
                <a:cs typeface="Arial" panose="020B0604020202020204" pitchFamily="34" charset="0"/>
              </a:rPr>
              <a:t>sklearn</a:t>
            </a:r>
            <a:r>
              <a:rPr lang="en-US" altLang="zh-CN" sz="2700" dirty="0">
                <a:latin typeface="Arial" panose="020B0604020202020204" pitchFamily="34" charset="0"/>
                <a:cs typeface="Arial" panose="020B0604020202020204" pitchFamily="34" charset="0"/>
              </a:rPr>
              <a:t>'</a:t>
            </a:r>
            <a:r>
              <a:rPr lang="zh-CN" altLang="en-US" sz="2700" dirty="0">
                <a:latin typeface="Arial" panose="020B0604020202020204" pitchFamily="34" charset="0"/>
                <a:cs typeface="Arial" panose="020B0604020202020204" pitchFamily="34" charset="0"/>
              </a:rPr>
              <a:t> package</a:t>
            </a:r>
            <a:endParaRPr lang="en-US" altLang="zh-CN" sz="2700" dirty="0">
              <a:latin typeface="Arial" panose="020B0604020202020204" pitchFamily="34" charset="0"/>
              <a:cs typeface="Arial" panose="020B0604020202020204" pitchFamily="34" charset="0"/>
            </a:endParaRPr>
          </a:p>
          <a:p>
            <a:pPr>
              <a:lnSpc>
                <a:spcPct val="150000"/>
              </a:lnSpc>
            </a:pPr>
            <a:endParaRPr lang="en-US" altLang="zh-CN" sz="27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altLang="zh-CN" sz="2700" b="1" dirty="0" err="1">
                <a:latin typeface="Arial" panose="020B0604020202020204" pitchFamily="34" charset="0"/>
                <a:cs typeface="Arial" panose="020B0604020202020204" pitchFamily="34" charset="0"/>
              </a:rPr>
              <a:t>n_estimators</a:t>
            </a:r>
            <a:r>
              <a:rPr lang="en-US" altLang="zh-CN" sz="2700" dirty="0">
                <a:latin typeface="Arial" panose="020B0604020202020204" pitchFamily="34" charset="0"/>
                <a:cs typeface="Arial" panose="020B0604020202020204" pitchFamily="34" charset="0"/>
              </a:rPr>
              <a:t>: </a:t>
            </a:r>
            <a:r>
              <a:rPr lang="en-US" altLang="zh-CN" sz="2700" b="0" i="0" dirty="0">
                <a:solidFill>
                  <a:srgbClr val="212529"/>
                </a:solidFill>
                <a:effectLst/>
                <a:latin typeface="Arial" panose="020B0604020202020204" pitchFamily="34" charset="0"/>
                <a:cs typeface="Arial" panose="020B0604020202020204" pitchFamily="34" charset="0"/>
              </a:rPr>
              <a:t>The number of decision trees in the forest</a:t>
            </a:r>
            <a:endParaRPr lang="en-US" altLang="zh-CN" sz="27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altLang="zh-CN" sz="2700" b="1" dirty="0" err="1">
                <a:latin typeface="Arial" panose="020B0604020202020204" pitchFamily="34" charset="0"/>
                <a:cs typeface="Arial" panose="020B0604020202020204" pitchFamily="34" charset="0"/>
              </a:rPr>
              <a:t>random_state</a:t>
            </a:r>
            <a:r>
              <a:rPr lang="en-US" altLang="zh-CN" sz="2700" dirty="0">
                <a:latin typeface="Arial" panose="020B0604020202020204" pitchFamily="34" charset="0"/>
                <a:cs typeface="Arial" panose="020B0604020202020204" pitchFamily="34" charset="0"/>
              </a:rPr>
              <a:t>: to ensure reproducibility.</a:t>
            </a:r>
          </a:p>
          <a:p>
            <a:pPr marL="457200" indent="-457200">
              <a:lnSpc>
                <a:spcPct val="150000"/>
              </a:lnSpc>
              <a:buFont typeface="Arial" panose="020B0604020202020204" pitchFamily="34" charset="0"/>
              <a:buChar char="•"/>
            </a:pPr>
            <a:r>
              <a:rPr lang="en-US" altLang="zh-CN" sz="2700" b="1" dirty="0" err="1">
                <a:latin typeface="Arial" panose="020B0604020202020204" pitchFamily="34" charset="0"/>
                <a:cs typeface="Arial" panose="020B0604020202020204" pitchFamily="34" charset="0"/>
              </a:rPr>
              <a:t>oob_score</a:t>
            </a:r>
            <a:r>
              <a:rPr lang="en-US" altLang="zh-CN" sz="2700" b="1" dirty="0">
                <a:latin typeface="Arial" panose="020B0604020202020204" pitchFamily="34" charset="0"/>
                <a:cs typeface="Arial" panose="020B0604020202020204" pitchFamily="34" charset="0"/>
              </a:rPr>
              <a:t>=True</a:t>
            </a:r>
            <a:r>
              <a:rPr lang="en-US" altLang="zh-CN" sz="2700" dirty="0">
                <a:latin typeface="Arial" panose="020B0604020202020204" pitchFamily="34" charset="0"/>
                <a:cs typeface="Arial" panose="020B0604020202020204" pitchFamily="34" charset="0"/>
              </a:rPr>
              <a:t>: use Out-of-Bag Score to estimate the training accuracy.</a:t>
            </a:r>
          </a:p>
        </p:txBody>
      </p:sp>
      <p:pic>
        <p:nvPicPr>
          <p:cNvPr id="10" name="图片 9">
            <a:extLst>
              <a:ext uri="{FF2B5EF4-FFF2-40B4-BE49-F238E27FC236}">
                <a16:creationId xmlns:a16="http://schemas.microsoft.com/office/drawing/2014/main" id="{D131263B-71D7-4822-A5AD-D2D7405B5762}"/>
              </a:ext>
            </a:extLst>
          </p:cNvPr>
          <p:cNvPicPr>
            <a:picLocks noChangeAspect="1"/>
          </p:cNvPicPr>
          <p:nvPr/>
        </p:nvPicPr>
        <p:blipFill>
          <a:blip r:embed="rId3"/>
          <a:stretch>
            <a:fillRect/>
          </a:stretch>
        </p:blipFill>
        <p:spPr>
          <a:xfrm>
            <a:off x="147607" y="1676428"/>
            <a:ext cx="10180014" cy="409823"/>
          </a:xfrm>
          <a:prstGeom prst="rect">
            <a:avLst/>
          </a:prstGeom>
          <a:ln>
            <a:solidFill>
              <a:srgbClr val="FF0000"/>
            </a:solidFill>
          </a:ln>
        </p:spPr>
      </p:pic>
      <p:sp>
        <p:nvSpPr>
          <p:cNvPr id="17" name="文本框 16">
            <a:extLst>
              <a:ext uri="{FF2B5EF4-FFF2-40B4-BE49-F238E27FC236}">
                <a16:creationId xmlns:a16="http://schemas.microsoft.com/office/drawing/2014/main" id="{B2D1EACC-FECD-40CB-BEF4-D6687D67860D}"/>
              </a:ext>
            </a:extLst>
          </p:cNvPr>
          <p:cNvSpPr txBox="1"/>
          <p:nvPr/>
        </p:nvSpPr>
        <p:spPr>
          <a:xfrm>
            <a:off x="147608" y="4187805"/>
            <a:ext cx="12044392" cy="2534027"/>
          </a:xfrm>
          <a:prstGeom prst="rect">
            <a:avLst/>
          </a:prstGeom>
          <a:noFill/>
          <a:ln>
            <a:solidFill>
              <a:srgbClr val="FF0000"/>
            </a:solidFill>
          </a:ln>
        </p:spPr>
        <p:txBody>
          <a:bodyPr wrap="square">
            <a:spAutoFit/>
          </a:bodyPr>
          <a:lstStyle/>
          <a:p>
            <a:pPr>
              <a:lnSpc>
                <a:spcPct val="150000"/>
              </a:lnSpc>
            </a:pPr>
            <a:r>
              <a:rPr lang="en-US" altLang="zh-CN" b="1" dirty="0" err="1">
                <a:solidFill>
                  <a:schemeClr val="bg1">
                    <a:lumMod val="50000"/>
                  </a:schemeClr>
                </a:solidFill>
                <a:latin typeface="Arial" panose="020B0604020202020204" pitchFamily="34" charset="0"/>
                <a:cs typeface="Arial" panose="020B0604020202020204" pitchFamily="34" charset="0"/>
              </a:rPr>
              <a:t>oob_score</a:t>
            </a:r>
            <a:r>
              <a:rPr lang="en-US" altLang="zh-CN" b="1" dirty="0">
                <a:solidFill>
                  <a:schemeClr val="bg1">
                    <a:lumMod val="50000"/>
                  </a:schemeClr>
                </a:solidFill>
                <a:latin typeface="Arial" panose="020B0604020202020204" pitchFamily="34" charset="0"/>
                <a:cs typeface="Arial" panose="020B0604020202020204" pitchFamily="34" charset="0"/>
              </a:rPr>
              <a:t> definition: </a:t>
            </a:r>
            <a:r>
              <a:rPr lang="en-US" altLang="zh-CN" dirty="0">
                <a:solidFill>
                  <a:schemeClr val="bg1">
                    <a:lumMod val="50000"/>
                  </a:schemeClr>
                </a:solidFill>
                <a:latin typeface="Arial" panose="020B0604020202020204" pitchFamily="34" charset="0"/>
                <a:cs typeface="Arial" panose="020B0604020202020204" pitchFamily="34" charset="0"/>
              </a:rPr>
              <a:t>because the Random Forest uses a </a:t>
            </a:r>
            <a:r>
              <a:rPr lang="en-US" altLang="zh-CN" b="1" dirty="0">
                <a:solidFill>
                  <a:schemeClr val="bg1">
                    <a:lumMod val="50000"/>
                  </a:schemeClr>
                </a:solidFill>
                <a:latin typeface="Arial" panose="020B0604020202020204" pitchFamily="34" charset="0"/>
                <a:cs typeface="Arial" panose="020B0604020202020204" pitchFamily="34" charset="0"/>
              </a:rPr>
              <a:t>bootstrap</a:t>
            </a:r>
            <a:r>
              <a:rPr lang="en-US" altLang="zh-CN" dirty="0">
                <a:solidFill>
                  <a:schemeClr val="bg1">
                    <a:lumMod val="50000"/>
                  </a:schemeClr>
                </a:solidFill>
                <a:latin typeface="Arial" panose="020B0604020202020204" pitchFamily="34" charset="0"/>
                <a:cs typeface="Arial" panose="020B0604020202020204" pitchFamily="34" charset="0"/>
              </a:rPr>
              <a:t> training, such</a:t>
            </a:r>
            <a:r>
              <a:rPr lang="zh-CN" altLang="en-US" dirty="0">
                <a:solidFill>
                  <a:schemeClr val="bg1">
                    <a:lumMod val="50000"/>
                  </a:schemeClr>
                </a:solidFill>
                <a:latin typeface="Arial" panose="020B0604020202020204" pitchFamily="34" charset="0"/>
                <a:cs typeface="Arial" panose="020B0604020202020204" pitchFamily="34" charset="0"/>
              </a:rPr>
              <a:t> a put-back sampling approach results in some of the samples in the training set (about 36.8%) not entering </a:t>
            </a:r>
            <a:r>
              <a:rPr lang="en-US" altLang="zh-CN" dirty="0">
                <a:solidFill>
                  <a:schemeClr val="bg1">
                    <a:lumMod val="50000"/>
                  </a:schemeClr>
                </a:solidFill>
                <a:latin typeface="Arial" panose="020B0604020202020204" pitchFamily="34" charset="0"/>
                <a:cs typeface="Arial" panose="020B0604020202020204" pitchFamily="34" charset="0"/>
              </a:rPr>
              <a:t>in </a:t>
            </a:r>
            <a:r>
              <a:rPr lang="zh-CN" altLang="en-US" dirty="0">
                <a:solidFill>
                  <a:schemeClr val="bg1">
                    <a:lumMod val="50000"/>
                  </a:schemeClr>
                </a:solidFill>
                <a:latin typeface="Arial" panose="020B0604020202020204" pitchFamily="34" charset="0"/>
                <a:cs typeface="Arial" panose="020B0604020202020204" pitchFamily="34" charset="0"/>
              </a:rPr>
              <a:t>the sampling set of the decision tree. This uncollected sample is </a:t>
            </a:r>
            <a:r>
              <a:rPr lang="en-US" altLang="zh-CN" dirty="0">
                <a:solidFill>
                  <a:schemeClr val="bg1">
                    <a:lumMod val="50000"/>
                  </a:schemeClr>
                </a:solidFill>
                <a:latin typeface="Arial" panose="020B0604020202020204" pitchFamily="34" charset="0"/>
                <a:cs typeface="Arial" panose="020B0604020202020204" pitchFamily="34" charset="0"/>
              </a:rPr>
              <a:t>called </a:t>
            </a:r>
            <a:r>
              <a:rPr lang="zh-CN" altLang="en-US" dirty="0">
                <a:solidFill>
                  <a:schemeClr val="bg1">
                    <a:lumMod val="50000"/>
                  </a:schemeClr>
                </a:solidFill>
                <a:latin typeface="Arial" panose="020B0604020202020204" pitchFamily="34" charset="0"/>
                <a:cs typeface="Arial" panose="020B0604020202020204" pitchFamily="34" charset="0"/>
              </a:rPr>
              <a:t>the out-of-bag data.</a:t>
            </a:r>
          </a:p>
          <a:p>
            <a:pPr>
              <a:lnSpc>
                <a:spcPct val="150000"/>
              </a:lnSpc>
            </a:pPr>
            <a:r>
              <a:rPr lang="zh-CN" altLang="en-US" dirty="0">
                <a:solidFill>
                  <a:schemeClr val="bg1">
                    <a:lumMod val="50000"/>
                  </a:schemeClr>
                </a:solidFill>
                <a:latin typeface="Arial" panose="020B0604020202020204" pitchFamily="34" charset="0"/>
                <a:cs typeface="Arial" panose="020B0604020202020204" pitchFamily="34" charset="0"/>
              </a:rPr>
              <a:t>For a single decision tree trained with the sampling set, an oob_score(R squar</a:t>
            </a:r>
            <a:r>
              <a:rPr lang="en-US" altLang="zh-CN" dirty="0">
                <a:solidFill>
                  <a:schemeClr val="bg1">
                    <a:lumMod val="50000"/>
                  </a:schemeClr>
                </a:solidFill>
                <a:latin typeface="Arial" panose="020B0604020202020204" pitchFamily="34" charset="0"/>
                <a:cs typeface="Arial" panose="020B0604020202020204" pitchFamily="34" charset="0"/>
              </a:rPr>
              <a:t>e</a:t>
            </a:r>
            <a:r>
              <a:rPr lang="zh-CN" altLang="en-US" dirty="0">
                <a:solidFill>
                  <a:schemeClr val="bg1">
                    <a:lumMod val="50000"/>
                  </a:schemeClr>
                </a:solidFill>
                <a:latin typeface="Arial" panose="020B0604020202020204" pitchFamily="34" charset="0"/>
                <a:cs typeface="Arial" panose="020B0604020202020204" pitchFamily="34" charset="0"/>
              </a:rPr>
              <a:t>) is generated after running with the out-of-bag data</a:t>
            </a:r>
            <a:r>
              <a:rPr lang="en-US" altLang="zh-CN" dirty="0">
                <a:solidFill>
                  <a:schemeClr val="bg1">
                    <a:lumMod val="50000"/>
                  </a:schemeClr>
                </a:solidFill>
                <a:latin typeface="Arial" panose="020B0604020202020204" pitchFamily="34" charset="0"/>
                <a:cs typeface="Arial" panose="020B0604020202020204" pitchFamily="34" charset="0"/>
              </a:rPr>
              <a:t>. </a:t>
            </a:r>
            <a:r>
              <a:rPr lang="zh-CN" altLang="en-US" dirty="0">
                <a:solidFill>
                  <a:schemeClr val="bg1">
                    <a:lumMod val="50000"/>
                  </a:schemeClr>
                </a:solidFill>
                <a:latin typeface="Arial" panose="020B0604020202020204" pitchFamily="34" charset="0"/>
                <a:cs typeface="Arial" panose="020B0604020202020204" pitchFamily="34" charset="0"/>
              </a:rPr>
              <a:t>Repeating the above operation for each decision tree will eventually result in </a:t>
            </a:r>
            <a:r>
              <a:rPr lang="en-US" altLang="zh-CN" dirty="0">
                <a:solidFill>
                  <a:schemeClr val="bg1">
                    <a:lumMod val="50000"/>
                  </a:schemeClr>
                </a:solidFill>
                <a:latin typeface="Arial" panose="020B0604020202020204" pitchFamily="34" charset="0"/>
                <a:cs typeface="Arial" panose="020B0604020202020204" pitchFamily="34" charset="0"/>
              </a:rPr>
              <a:t>100 </a:t>
            </a:r>
            <a:r>
              <a:rPr lang="zh-CN" altLang="en-US" dirty="0">
                <a:solidFill>
                  <a:schemeClr val="bg1">
                    <a:lumMod val="50000"/>
                  </a:schemeClr>
                </a:solidFill>
                <a:latin typeface="Arial" panose="020B0604020202020204" pitchFamily="34" charset="0"/>
                <a:cs typeface="Arial" panose="020B0604020202020204" pitchFamily="34" charset="0"/>
              </a:rPr>
              <a:t>oob_</a:t>
            </a:r>
            <a:r>
              <a:rPr lang="en-US" altLang="zh-CN" dirty="0">
                <a:solidFill>
                  <a:schemeClr val="bg1">
                    <a:lumMod val="50000"/>
                  </a:schemeClr>
                </a:solidFill>
                <a:latin typeface="Arial" panose="020B0604020202020204" pitchFamily="34" charset="0"/>
                <a:cs typeface="Arial" panose="020B0604020202020204" pitchFamily="34" charset="0"/>
              </a:rPr>
              <a:t>scores and</a:t>
            </a:r>
            <a:r>
              <a:rPr lang="zh-CN" altLang="en-US" dirty="0">
                <a:solidFill>
                  <a:schemeClr val="bg1">
                    <a:lumMod val="50000"/>
                  </a:schemeClr>
                </a:solidFill>
                <a:latin typeface="Arial" panose="020B0604020202020204" pitchFamily="34" charset="0"/>
                <a:cs typeface="Arial" panose="020B0604020202020204" pitchFamily="34" charset="0"/>
              </a:rPr>
              <a:t> averaging these oob_scores will eventually result in an oob_score for the entire </a:t>
            </a:r>
            <a:r>
              <a:rPr lang="en-US" altLang="zh-CN" dirty="0">
                <a:solidFill>
                  <a:schemeClr val="bg1">
                    <a:lumMod val="50000"/>
                  </a:schemeClr>
                </a:solidFill>
                <a:latin typeface="Arial" panose="020B0604020202020204" pitchFamily="34" charset="0"/>
                <a:cs typeface="Arial" panose="020B0604020202020204" pitchFamily="34" charset="0"/>
              </a:rPr>
              <a:t>Random Forest.</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0420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560261" y="99450"/>
            <a:ext cx="5438584"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5-fold Cross Validation</a:t>
            </a:r>
            <a:endParaRPr lang="zh-CN" altLang="en-US" sz="3200" b="1" dirty="0">
              <a:latin typeface="Arial" panose="020B0604020202020204" pitchFamily="34" charset="0"/>
              <a:ea typeface="华文细黑"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F4781B0A-06C0-4C98-B375-7B397AE11466}"/>
              </a:ext>
            </a:extLst>
          </p:cNvPr>
          <p:cNvSpPr txBox="1"/>
          <p:nvPr/>
        </p:nvSpPr>
        <p:spPr>
          <a:xfrm>
            <a:off x="218661" y="834981"/>
            <a:ext cx="11973340" cy="3347840"/>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Although there is the </a:t>
            </a:r>
            <a:r>
              <a:rPr lang="en-US" altLang="zh-CN" sz="2400" dirty="0" err="1">
                <a:latin typeface="Arial" panose="020B0604020202020204" pitchFamily="34" charset="0"/>
                <a:cs typeface="Arial" panose="020B0604020202020204" pitchFamily="34" charset="0"/>
              </a:rPr>
              <a:t>cross_validate</a:t>
            </a:r>
            <a:r>
              <a:rPr lang="en-US" altLang="zh-CN" sz="2400" dirty="0">
                <a:latin typeface="Arial" panose="020B0604020202020204" pitchFamily="34" charset="0"/>
                <a:cs typeface="Arial" panose="020B0604020202020204" pitchFamily="34" charset="0"/>
              </a:rPr>
              <a:t> function in the '</a:t>
            </a:r>
            <a:r>
              <a:rPr lang="en-US" altLang="zh-CN" sz="2400" dirty="0" err="1">
                <a:latin typeface="Arial" panose="020B0604020202020204" pitchFamily="34" charset="0"/>
                <a:cs typeface="Arial" panose="020B0604020202020204" pitchFamily="34" charset="0"/>
              </a:rPr>
              <a:t>sklearn</a:t>
            </a:r>
            <a:r>
              <a:rPr lang="en-US" altLang="zh-CN" sz="2400" dirty="0">
                <a:latin typeface="Arial" panose="020B0604020202020204" pitchFamily="34" charset="0"/>
                <a:cs typeface="Arial" panose="020B0604020202020204" pitchFamily="34" charset="0"/>
              </a:rPr>
              <a:t>' package, </a:t>
            </a:r>
            <a:r>
              <a:rPr lang="en-US" altLang="zh-CN" sz="2400" b="1" dirty="0">
                <a:highlight>
                  <a:srgbClr val="FFFF00"/>
                </a:highlight>
                <a:latin typeface="Arial" panose="020B0604020202020204" pitchFamily="34" charset="0"/>
                <a:cs typeface="Arial" panose="020B0604020202020204" pitchFamily="34" charset="0"/>
              </a:rPr>
              <a:t>it can’t output the MCC for evaluation</a:t>
            </a:r>
            <a:r>
              <a:rPr lang="en-US" altLang="zh-CN" sz="2400" b="1" dirty="0">
                <a:latin typeface="Arial" panose="020B0604020202020204" pitchFamily="34" charset="0"/>
                <a:cs typeface="Arial" panose="020B0604020202020204" pitchFamily="34" charset="0"/>
              </a:rPr>
              <a:t>. </a:t>
            </a: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dirty="0">
                <a:latin typeface="Arial" panose="020B0604020202020204" pitchFamily="34" charset="0"/>
                <a:cs typeface="Arial" panose="020B0604020202020204" pitchFamily="34" charset="0"/>
              </a:rPr>
              <a:t>Only it can output the '</a:t>
            </a:r>
            <a:r>
              <a:rPr lang="en-US" altLang="zh-CN" sz="2400" dirty="0" err="1">
                <a:latin typeface="Arial" panose="020B0604020202020204" pitchFamily="34" charset="0"/>
                <a:cs typeface="Arial" panose="020B0604020202020204" pitchFamily="34" charset="0"/>
              </a:rPr>
              <a:t>fit_time</a:t>
            </a:r>
            <a:r>
              <a:rPr lang="en-US" altLang="zh-CN" sz="2400" dirty="0">
                <a:latin typeface="Arial" panose="020B0604020202020204" pitchFamily="34" charset="0"/>
                <a:cs typeface="Arial" panose="020B0604020202020204" pitchFamily="34" charset="0"/>
              </a:rPr>
              <a:t>’, the '</a:t>
            </a:r>
            <a:r>
              <a:rPr lang="en-US" altLang="zh-CN" sz="2400" dirty="0" err="1">
                <a:latin typeface="Arial" panose="020B0604020202020204" pitchFamily="34" charset="0"/>
                <a:cs typeface="Arial" panose="020B0604020202020204" pitchFamily="34" charset="0"/>
              </a:rPr>
              <a:t>score_time</a:t>
            </a:r>
            <a:r>
              <a:rPr lang="en-US" altLang="zh-CN" sz="2400" dirty="0">
                <a:latin typeface="Arial" panose="020B0604020202020204" pitchFamily="34" charset="0"/>
                <a:cs typeface="Arial" panose="020B0604020202020204" pitchFamily="34" charset="0"/>
              </a:rPr>
              <a:t>’, and the '</a:t>
            </a:r>
            <a:r>
              <a:rPr lang="en-US" altLang="zh-CN" sz="2400" dirty="0" err="1">
                <a:latin typeface="Arial" panose="020B0604020202020204" pitchFamily="34" charset="0"/>
                <a:cs typeface="Arial" panose="020B0604020202020204" pitchFamily="34" charset="0"/>
              </a:rPr>
              <a:t>test_score</a:t>
            </a:r>
            <a:r>
              <a:rPr lang="en-US" altLang="zh-CN" sz="2400" dirty="0">
                <a:latin typeface="Arial" panose="020B0604020202020204" pitchFamily="34" charset="0"/>
                <a:cs typeface="Arial" panose="020B0604020202020204" pitchFamily="34" charset="0"/>
              </a:rPr>
              <a:t>’.</a:t>
            </a:r>
          </a:p>
        </p:txBody>
      </p:sp>
      <p:pic>
        <p:nvPicPr>
          <p:cNvPr id="9" name="图片 8">
            <a:extLst>
              <a:ext uri="{FF2B5EF4-FFF2-40B4-BE49-F238E27FC236}">
                <a16:creationId xmlns:a16="http://schemas.microsoft.com/office/drawing/2014/main" id="{2179267B-9F5F-400D-9F77-E09601A6840C}"/>
              </a:ext>
            </a:extLst>
          </p:cNvPr>
          <p:cNvPicPr>
            <a:picLocks noChangeAspect="1"/>
          </p:cNvPicPr>
          <p:nvPr/>
        </p:nvPicPr>
        <p:blipFill>
          <a:blip r:embed="rId3"/>
          <a:stretch>
            <a:fillRect/>
          </a:stretch>
        </p:blipFill>
        <p:spPr>
          <a:xfrm>
            <a:off x="1862725" y="1975529"/>
            <a:ext cx="8466549" cy="1648514"/>
          </a:xfrm>
          <a:prstGeom prst="rect">
            <a:avLst/>
          </a:prstGeom>
          <a:ln>
            <a:solidFill>
              <a:srgbClr val="FF0000"/>
            </a:solidFill>
          </a:ln>
        </p:spPr>
      </p:pic>
      <p:pic>
        <p:nvPicPr>
          <p:cNvPr id="14" name="图片 13">
            <a:extLst>
              <a:ext uri="{FF2B5EF4-FFF2-40B4-BE49-F238E27FC236}">
                <a16:creationId xmlns:a16="http://schemas.microsoft.com/office/drawing/2014/main" id="{1D0C4317-EE28-462D-B213-E418094FBBE1}"/>
              </a:ext>
            </a:extLst>
          </p:cNvPr>
          <p:cNvPicPr>
            <a:picLocks noChangeAspect="1"/>
          </p:cNvPicPr>
          <p:nvPr/>
        </p:nvPicPr>
        <p:blipFill>
          <a:blip r:embed="rId4"/>
          <a:stretch>
            <a:fillRect/>
          </a:stretch>
        </p:blipFill>
        <p:spPr>
          <a:xfrm>
            <a:off x="234581" y="4315934"/>
            <a:ext cx="11722838" cy="1187334"/>
          </a:xfrm>
          <a:prstGeom prst="rect">
            <a:avLst/>
          </a:prstGeom>
          <a:ln>
            <a:solidFill>
              <a:srgbClr val="FF0000"/>
            </a:solidFill>
          </a:ln>
        </p:spPr>
      </p:pic>
      <p:pic>
        <p:nvPicPr>
          <p:cNvPr id="15" name="图片 14">
            <a:extLst>
              <a:ext uri="{FF2B5EF4-FFF2-40B4-BE49-F238E27FC236}">
                <a16:creationId xmlns:a16="http://schemas.microsoft.com/office/drawing/2014/main" id="{4BDA5539-E4A3-40C0-BB7E-2E072125CF68}"/>
              </a:ext>
            </a:extLst>
          </p:cNvPr>
          <p:cNvPicPr>
            <a:picLocks noChangeAspect="1"/>
          </p:cNvPicPr>
          <p:nvPr/>
        </p:nvPicPr>
        <p:blipFill rotWithShape="1">
          <a:blip r:embed="rId5"/>
          <a:srcRect b="31926"/>
          <a:stretch/>
        </p:blipFill>
        <p:spPr>
          <a:xfrm>
            <a:off x="234581" y="5636380"/>
            <a:ext cx="6180125" cy="1187334"/>
          </a:xfrm>
          <a:prstGeom prst="rect">
            <a:avLst/>
          </a:prstGeom>
          <a:ln>
            <a:solidFill>
              <a:srgbClr val="FF0000"/>
            </a:solidFill>
          </a:ln>
        </p:spPr>
      </p:pic>
      <p:pic>
        <p:nvPicPr>
          <p:cNvPr id="18" name="图片 17">
            <a:extLst>
              <a:ext uri="{FF2B5EF4-FFF2-40B4-BE49-F238E27FC236}">
                <a16:creationId xmlns:a16="http://schemas.microsoft.com/office/drawing/2014/main" id="{D6E1D73F-5C5D-4733-9301-042E576832AF}"/>
              </a:ext>
            </a:extLst>
          </p:cNvPr>
          <p:cNvPicPr>
            <a:picLocks noChangeAspect="1"/>
          </p:cNvPicPr>
          <p:nvPr/>
        </p:nvPicPr>
        <p:blipFill rotWithShape="1">
          <a:blip r:embed="rId5"/>
          <a:srcRect t="68556" r="35529"/>
          <a:stretch/>
        </p:blipFill>
        <p:spPr>
          <a:xfrm>
            <a:off x="6758598" y="5871628"/>
            <a:ext cx="5198821" cy="715602"/>
          </a:xfrm>
          <a:prstGeom prst="rect">
            <a:avLst/>
          </a:prstGeom>
          <a:ln>
            <a:solidFill>
              <a:srgbClr val="FF0000"/>
            </a:solidFill>
          </a:ln>
        </p:spPr>
      </p:pic>
    </p:spTree>
    <p:extLst>
      <p:ext uri="{BB962C8B-B14F-4D97-AF65-F5344CB8AC3E}">
        <p14:creationId xmlns:p14="http://schemas.microsoft.com/office/powerpoint/2010/main" val="753861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560261" y="99450"/>
            <a:ext cx="5438584"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5-fold Cross Validation</a:t>
            </a:r>
            <a:endParaRPr lang="zh-CN" altLang="en-US" sz="3200" b="1" dirty="0">
              <a:latin typeface="Arial" panose="020B0604020202020204" pitchFamily="34" charset="0"/>
              <a:ea typeface="华文细黑"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F4781B0A-06C0-4C98-B375-7B397AE11466}"/>
              </a:ext>
            </a:extLst>
          </p:cNvPr>
          <p:cNvSpPr txBox="1"/>
          <p:nvPr/>
        </p:nvSpPr>
        <p:spPr>
          <a:xfrm>
            <a:off x="218661" y="834981"/>
            <a:ext cx="11973340" cy="577850"/>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So, I manually divided the training set into 5 parts follow by this way:</a:t>
            </a:r>
          </a:p>
        </p:txBody>
      </p:sp>
      <p:pic>
        <p:nvPicPr>
          <p:cNvPr id="11" name="图片 10" descr="图示&#10;&#10;描述已自动生成">
            <a:extLst>
              <a:ext uri="{FF2B5EF4-FFF2-40B4-BE49-F238E27FC236}">
                <a16:creationId xmlns:a16="http://schemas.microsoft.com/office/drawing/2014/main" id="{0153631A-9C36-4F83-8771-93C80E6A58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4626" y="3279122"/>
            <a:ext cx="6246921" cy="3578878"/>
          </a:xfrm>
          <a:prstGeom prst="rect">
            <a:avLst/>
          </a:prstGeom>
          <a:ln>
            <a:solidFill>
              <a:srgbClr val="FF0000"/>
            </a:solidFill>
          </a:ln>
        </p:spPr>
      </p:pic>
      <p:pic>
        <p:nvPicPr>
          <p:cNvPr id="13" name="图片 12">
            <a:extLst>
              <a:ext uri="{FF2B5EF4-FFF2-40B4-BE49-F238E27FC236}">
                <a16:creationId xmlns:a16="http://schemas.microsoft.com/office/drawing/2014/main" id="{C32777E7-7508-4277-AF51-E575E27CED7E}"/>
              </a:ext>
            </a:extLst>
          </p:cNvPr>
          <p:cNvPicPr>
            <a:picLocks noChangeAspect="1"/>
          </p:cNvPicPr>
          <p:nvPr/>
        </p:nvPicPr>
        <p:blipFill>
          <a:blip r:embed="rId4"/>
          <a:stretch>
            <a:fillRect/>
          </a:stretch>
        </p:blipFill>
        <p:spPr>
          <a:xfrm>
            <a:off x="0" y="1412831"/>
            <a:ext cx="12192000" cy="1229655"/>
          </a:xfrm>
          <a:prstGeom prst="rect">
            <a:avLst/>
          </a:prstGeom>
          <a:ln>
            <a:solidFill>
              <a:srgbClr val="FF0000"/>
            </a:solidFill>
          </a:ln>
        </p:spPr>
      </p:pic>
      <p:sp>
        <p:nvSpPr>
          <p:cNvPr id="19" name="文本框 18">
            <a:extLst>
              <a:ext uri="{FF2B5EF4-FFF2-40B4-BE49-F238E27FC236}">
                <a16:creationId xmlns:a16="http://schemas.microsoft.com/office/drawing/2014/main" id="{CEC87DEE-9381-49C6-9AC8-1A630A81ADE1}"/>
              </a:ext>
            </a:extLst>
          </p:cNvPr>
          <p:cNvSpPr txBox="1"/>
          <p:nvPr/>
        </p:nvSpPr>
        <p:spPr>
          <a:xfrm>
            <a:off x="218661" y="2577952"/>
            <a:ext cx="11973339" cy="577850"/>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Just want to see these </a:t>
            </a:r>
            <a:r>
              <a:rPr lang="en-US" altLang="zh-CN" sz="2400" b="1" dirty="0">
                <a:highlight>
                  <a:srgbClr val="FFFF00"/>
                </a:highlight>
                <a:latin typeface="Arial" panose="020B0604020202020204" pitchFamily="34" charset="0"/>
                <a:cs typeface="Arial" panose="020B0604020202020204" pitchFamily="34" charset="0"/>
              </a:rPr>
              <a:t>five models’ MCC Score and Out-of-Bag Score</a:t>
            </a:r>
            <a:r>
              <a:rPr lang="en-US" altLang="zh-CN" sz="24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90010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560261" y="99450"/>
            <a:ext cx="5438584" cy="507831"/>
          </a:xfrm>
          <a:prstGeom prst="rect">
            <a:avLst/>
          </a:prstGeom>
          <a:noFill/>
        </p:spPr>
        <p:txBody>
          <a:bodyPr wrap="square" rtlCol="0">
            <a:spAutoFit/>
          </a:bodyPr>
          <a:lstStyle/>
          <a:p>
            <a:pPr algn="ctr">
              <a:lnSpc>
                <a:spcPct val="90000"/>
              </a:lnSpc>
              <a:spcBef>
                <a:spcPct val="0"/>
              </a:spcBef>
            </a:pPr>
            <a:r>
              <a:rPr lang="en-US" altLang="zh-CN" sz="3000" b="1" dirty="0">
                <a:latin typeface="Arial" panose="020B0604020202020204" pitchFamily="34" charset="0"/>
                <a:ea typeface="华文细黑" panose="02010600040101010101" pitchFamily="2" charset="-122"/>
                <a:cs typeface="Arial" panose="020B0604020202020204" pitchFamily="34" charset="0"/>
              </a:rPr>
              <a:t>Out-of-Bag Score V.S. MCC</a:t>
            </a:r>
            <a:endParaRPr lang="zh-CN" altLang="en-US" sz="3000" b="1" dirty="0">
              <a:latin typeface="Arial" panose="020B0604020202020204" pitchFamily="34" charset="0"/>
              <a:ea typeface="华文细黑" panose="02010600040101010101" pitchFamily="2" charset="-122"/>
              <a:cs typeface="Arial" panose="020B0604020202020204" pitchFamily="34" charset="0"/>
            </a:endParaRPr>
          </a:p>
        </p:txBody>
      </p:sp>
      <p:pic>
        <p:nvPicPr>
          <p:cNvPr id="10" name="图片 9">
            <a:extLst>
              <a:ext uri="{FF2B5EF4-FFF2-40B4-BE49-F238E27FC236}">
                <a16:creationId xmlns:a16="http://schemas.microsoft.com/office/drawing/2014/main" id="{B49A65CF-1E9E-4FD5-9EB2-AD18CDA3F558}"/>
              </a:ext>
            </a:extLst>
          </p:cNvPr>
          <p:cNvPicPr>
            <a:picLocks noChangeAspect="1"/>
          </p:cNvPicPr>
          <p:nvPr/>
        </p:nvPicPr>
        <p:blipFill>
          <a:blip r:embed="rId3"/>
          <a:stretch>
            <a:fillRect/>
          </a:stretch>
        </p:blipFill>
        <p:spPr>
          <a:xfrm>
            <a:off x="209356" y="1108884"/>
            <a:ext cx="4425482" cy="565478"/>
          </a:xfrm>
          <a:prstGeom prst="rect">
            <a:avLst/>
          </a:prstGeom>
          <a:ln>
            <a:solidFill>
              <a:srgbClr val="FF0000"/>
            </a:solidFill>
          </a:ln>
        </p:spPr>
      </p:pic>
      <p:pic>
        <p:nvPicPr>
          <p:cNvPr id="14" name="图片 13">
            <a:extLst>
              <a:ext uri="{FF2B5EF4-FFF2-40B4-BE49-F238E27FC236}">
                <a16:creationId xmlns:a16="http://schemas.microsoft.com/office/drawing/2014/main" id="{0B70CCC2-B9E5-48FE-AB82-2EC2AAF7ACDE}"/>
              </a:ext>
            </a:extLst>
          </p:cNvPr>
          <p:cNvPicPr>
            <a:picLocks noChangeAspect="1"/>
          </p:cNvPicPr>
          <p:nvPr/>
        </p:nvPicPr>
        <p:blipFill>
          <a:blip r:embed="rId4"/>
          <a:stretch>
            <a:fillRect/>
          </a:stretch>
        </p:blipFill>
        <p:spPr>
          <a:xfrm>
            <a:off x="209356" y="1770765"/>
            <a:ext cx="4790741" cy="565200"/>
          </a:xfrm>
          <a:prstGeom prst="rect">
            <a:avLst/>
          </a:prstGeom>
          <a:ln>
            <a:solidFill>
              <a:srgbClr val="FF0000"/>
            </a:solidFill>
          </a:ln>
        </p:spPr>
      </p:pic>
      <p:pic>
        <p:nvPicPr>
          <p:cNvPr id="15" name="图片 14">
            <a:extLst>
              <a:ext uri="{FF2B5EF4-FFF2-40B4-BE49-F238E27FC236}">
                <a16:creationId xmlns:a16="http://schemas.microsoft.com/office/drawing/2014/main" id="{DEAC9ED7-DAAB-4B01-9D7D-21551E1DDFC0}"/>
              </a:ext>
            </a:extLst>
          </p:cNvPr>
          <p:cNvPicPr>
            <a:picLocks noChangeAspect="1"/>
          </p:cNvPicPr>
          <p:nvPr/>
        </p:nvPicPr>
        <p:blipFill>
          <a:blip r:embed="rId5"/>
          <a:stretch>
            <a:fillRect/>
          </a:stretch>
        </p:blipFill>
        <p:spPr>
          <a:xfrm>
            <a:off x="209356" y="2442073"/>
            <a:ext cx="5256363" cy="565200"/>
          </a:xfrm>
          <a:prstGeom prst="rect">
            <a:avLst/>
          </a:prstGeom>
          <a:ln>
            <a:solidFill>
              <a:srgbClr val="FF0000"/>
            </a:solidFill>
          </a:ln>
        </p:spPr>
      </p:pic>
      <p:pic>
        <p:nvPicPr>
          <p:cNvPr id="16" name="图片 15">
            <a:extLst>
              <a:ext uri="{FF2B5EF4-FFF2-40B4-BE49-F238E27FC236}">
                <a16:creationId xmlns:a16="http://schemas.microsoft.com/office/drawing/2014/main" id="{7BE740C8-2DB8-4A43-8072-628CEE6F3F95}"/>
              </a:ext>
            </a:extLst>
          </p:cNvPr>
          <p:cNvPicPr>
            <a:picLocks noChangeAspect="1"/>
          </p:cNvPicPr>
          <p:nvPr/>
        </p:nvPicPr>
        <p:blipFill>
          <a:blip r:embed="rId6"/>
          <a:stretch>
            <a:fillRect/>
          </a:stretch>
        </p:blipFill>
        <p:spPr>
          <a:xfrm>
            <a:off x="202467" y="3122481"/>
            <a:ext cx="4797630" cy="565200"/>
          </a:xfrm>
          <a:prstGeom prst="rect">
            <a:avLst/>
          </a:prstGeom>
          <a:ln>
            <a:solidFill>
              <a:srgbClr val="FF0000"/>
            </a:solidFill>
          </a:ln>
        </p:spPr>
      </p:pic>
      <p:pic>
        <p:nvPicPr>
          <p:cNvPr id="17" name="图片 16">
            <a:extLst>
              <a:ext uri="{FF2B5EF4-FFF2-40B4-BE49-F238E27FC236}">
                <a16:creationId xmlns:a16="http://schemas.microsoft.com/office/drawing/2014/main" id="{38EC6670-F752-4FE9-9243-9C3C373378B6}"/>
              </a:ext>
            </a:extLst>
          </p:cNvPr>
          <p:cNvPicPr>
            <a:picLocks noChangeAspect="1"/>
          </p:cNvPicPr>
          <p:nvPr/>
        </p:nvPicPr>
        <p:blipFill>
          <a:blip r:embed="rId7"/>
          <a:stretch>
            <a:fillRect/>
          </a:stretch>
        </p:blipFill>
        <p:spPr>
          <a:xfrm>
            <a:off x="202467" y="3802889"/>
            <a:ext cx="4659758" cy="565200"/>
          </a:xfrm>
          <a:prstGeom prst="rect">
            <a:avLst/>
          </a:prstGeom>
          <a:ln>
            <a:solidFill>
              <a:srgbClr val="FF0000"/>
            </a:solidFill>
          </a:ln>
        </p:spPr>
      </p:pic>
      <p:pic>
        <p:nvPicPr>
          <p:cNvPr id="18" name="图片 17">
            <a:extLst>
              <a:ext uri="{FF2B5EF4-FFF2-40B4-BE49-F238E27FC236}">
                <a16:creationId xmlns:a16="http://schemas.microsoft.com/office/drawing/2014/main" id="{7564087B-A393-433A-961B-E47A00C21418}"/>
              </a:ext>
            </a:extLst>
          </p:cNvPr>
          <p:cNvPicPr>
            <a:picLocks noChangeAspect="1"/>
          </p:cNvPicPr>
          <p:nvPr/>
        </p:nvPicPr>
        <p:blipFill rotWithShape="1">
          <a:blip r:embed="rId8"/>
          <a:srcRect l="3010" t="6262" r="8737" b="10631"/>
          <a:stretch/>
        </p:blipFill>
        <p:spPr>
          <a:xfrm>
            <a:off x="5518987" y="826685"/>
            <a:ext cx="6631619" cy="4683719"/>
          </a:xfrm>
          <a:prstGeom prst="rect">
            <a:avLst/>
          </a:prstGeom>
          <a:ln>
            <a:solidFill>
              <a:srgbClr val="FF0000"/>
            </a:solidFill>
          </a:ln>
        </p:spPr>
      </p:pic>
      <p:sp>
        <p:nvSpPr>
          <p:cNvPr id="22" name="文本框 21">
            <a:extLst>
              <a:ext uri="{FF2B5EF4-FFF2-40B4-BE49-F238E27FC236}">
                <a16:creationId xmlns:a16="http://schemas.microsoft.com/office/drawing/2014/main" id="{9B4C7AD6-D368-4055-82D2-F59B70AD5B63}"/>
              </a:ext>
            </a:extLst>
          </p:cNvPr>
          <p:cNvSpPr txBox="1"/>
          <p:nvPr/>
        </p:nvSpPr>
        <p:spPr>
          <a:xfrm>
            <a:off x="218661" y="5999491"/>
            <a:ext cx="11701196" cy="523220"/>
          </a:xfrm>
          <a:prstGeom prst="rect">
            <a:avLst/>
          </a:prstGeom>
          <a:noFill/>
        </p:spPr>
        <p:txBody>
          <a:bodyPr wrap="square">
            <a:spAutoFit/>
          </a:bodyPr>
          <a:lstStyle/>
          <a:p>
            <a:r>
              <a:rPr lang="en-US" altLang="zh-CN" sz="2800" b="1" dirty="0">
                <a:latin typeface="Arial" panose="020B0604020202020204" pitchFamily="34" charset="0"/>
                <a:ea typeface="华文细黑" panose="02010600040101010101" pitchFamily="2" charset="-122"/>
                <a:cs typeface="Arial" panose="020B0604020202020204" pitchFamily="34" charset="0"/>
              </a:rPr>
              <a:t>Out-of-Bag Score and MCC</a:t>
            </a:r>
            <a:r>
              <a:rPr lang="zh-CN" altLang="en-US" sz="2800" b="1" dirty="0">
                <a:latin typeface="Arial" panose="020B0604020202020204" pitchFamily="34" charset="0"/>
                <a:ea typeface="华文细黑" panose="02010600040101010101" pitchFamily="2" charset="-122"/>
                <a:cs typeface="Arial" panose="020B0604020202020204" pitchFamily="34" charset="0"/>
              </a:rPr>
              <a:t> </a:t>
            </a:r>
            <a:r>
              <a:rPr lang="en-US" altLang="zh-CN" sz="2800" b="1" dirty="0">
                <a:latin typeface="Arial" panose="020B0604020202020204" pitchFamily="34" charset="0"/>
                <a:ea typeface="华文细黑" panose="02010600040101010101" pitchFamily="2" charset="-122"/>
                <a:cs typeface="Arial" panose="020B0604020202020204" pitchFamily="34" charset="0"/>
              </a:rPr>
              <a:t>Score</a:t>
            </a:r>
            <a:r>
              <a:rPr lang="zh-CN" altLang="en-US" sz="2800" b="1" dirty="0">
                <a:latin typeface="Arial" panose="020B0604020202020204" pitchFamily="34" charset="0"/>
                <a:ea typeface="华文细黑" panose="02010600040101010101" pitchFamily="2" charset="-122"/>
                <a:cs typeface="Arial" panose="020B0604020202020204" pitchFamily="34" charset="0"/>
              </a:rPr>
              <a:t> </a:t>
            </a:r>
            <a:r>
              <a:rPr lang="zh-CN" altLang="en-US" sz="2800" b="1" dirty="0">
                <a:highlight>
                  <a:srgbClr val="FFFF00"/>
                </a:highlight>
                <a:latin typeface="Arial" panose="020B0604020202020204" pitchFamily="34" charset="0"/>
                <a:cs typeface="Arial" panose="020B0604020202020204" pitchFamily="34" charset="0"/>
              </a:rPr>
              <a:t>are not positively correlated</a:t>
            </a:r>
            <a:r>
              <a:rPr lang="en-US" altLang="zh-CN" sz="2800" b="1" dirty="0">
                <a:highlight>
                  <a:srgbClr val="FFFF00"/>
                </a:highlight>
                <a:latin typeface="Arial" panose="020B0604020202020204" pitchFamily="34" charset="0"/>
                <a:cs typeface="Arial" panose="020B0604020202020204" pitchFamily="34" charset="0"/>
              </a:rPr>
              <a:t>.</a:t>
            </a:r>
            <a:endParaRPr lang="zh-CN" altLang="en-US" sz="2800" b="1"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0090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560261" y="99450"/>
            <a:ext cx="5438584"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MCC Score</a:t>
            </a:r>
            <a:endParaRPr lang="zh-CN" altLang="en-US" sz="3200" b="1" dirty="0">
              <a:latin typeface="Arial" panose="020B0604020202020204" pitchFamily="34" charset="0"/>
              <a:ea typeface="华文细黑"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F4781B0A-06C0-4C98-B375-7B397AE11466}"/>
              </a:ext>
            </a:extLst>
          </p:cNvPr>
          <p:cNvSpPr txBox="1"/>
          <p:nvPr/>
        </p:nvSpPr>
        <p:spPr>
          <a:xfrm>
            <a:off x="5465719" y="700095"/>
            <a:ext cx="6726282" cy="6671826"/>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However, it is </a:t>
            </a:r>
            <a:r>
              <a:rPr lang="en-US" altLang="zh-CN" sz="2400" b="1" dirty="0">
                <a:latin typeface="Arial" panose="020B0604020202020204" pitchFamily="34" charset="0"/>
                <a:cs typeface="Arial" panose="020B0604020202020204" pitchFamily="34" charset="0"/>
              </a:rPr>
              <a:t>wrong</a:t>
            </a:r>
            <a:r>
              <a:rPr lang="en-US" altLang="zh-CN" sz="2400" dirty="0">
                <a:latin typeface="Arial" panose="020B0604020202020204" pitchFamily="34" charset="0"/>
                <a:cs typeface="Arial" panose="020B0604020202020204" pitchFamily="34" charset="0"/>
              </a:rPr>
              <a:t> to apply the MCC Score to the training set. </a:t>
            </a: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dirty="0">
                <a:latin typeface="Arial" panose="020B0604020202020204" pitchFamily="34" charset="0"/>
                <a:cs typeface="Arial" panose="020B0604020202020204" pitchFamily="34" charset="0"/>
              </a:rPr>
              <a:t>The MCC Score is specific responds to sample </a:t>
            </a:r>
            <a:r>
              <a:rPr lang="en-US" altLang="zh-CN" sz="2400" b="1" dirty="0">
                <a:latin typeface="Arial" panose="020B0604020202020204" pitchFamily="34" charset="0"/>
                <a:cs typeface="Arial" panose="020B0604020202020204" pitchFamily="34" charset="0"/>
              </a:rPr>
              <a:t>imbalance</a:t>
            </a:r>
            <a:r>
              <a:rPr lang="en-US" altLang="zh-CN" sz="2400" dirty="0">
                <a:latin typeface="Arial" panose="020B0604020202020204" pitchFamily="34" charset="0"/>
                <a:cs typeface="Arial" panose="020B0604020202020204" pitchFamily="34" charset="0"/>
              </a:rPr>
              <a:t>.</a:t>
            </a: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b="1" dirty="0">
                <a:highlight>
                  <a:srgbClr val="FFFF00"/>
                </a:highlight>
                <a:latin typeface="Arial" panose="020B0604020202020204" pitchFamily="34" charset="0"/>
                <a:cs typeface="Arial" panose="020B0604020202020204" pitchFamily="34" charset="0"/>
              </a:rPr>
              <a:t>Because the training set is very balanced, the MCC score will appear to be inflated.</a:t>
            </a: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dirty="0">
                <a:latin typeface="Arial" panose="020B0604020202020204" pitchFamily="34" charset="0"/>
                <a:cs typeface="Arial" panose="020B0604020202020204" pitchFamily="34" charset="0"/>
              </a:rPr>
              <a:t>In the test set, the MCC Score will be much lower due to the unbalanced samples.</a:t>
            </a:r>
          </a:p>
          <a:p>
            <a:pPr>
              <a:lnSpc>
                <a:spcPct val="150000"/>
              </a:lnSpc>
            </a:pPr>
            <a:endParaRPr lang="en-US" altLang="zh-CN" sz="2400" dirty="0">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6EFC9DBB-351A-4C7D-8789-0E48E259F981}"/>
              </a:ext>
            </a:extLst>
          </p:cNvPr>
          <p:cNvPicPr>
            <a:picLocks noChangeAspect="1"/>
          </p:cNvPicPr>
          <p:nvPr/>
        </p:nvPicPr>
        <p:blipFill>
          <a:blip r:embed="rId3"/>
          <a:stretch>
            <a:fillRect/>
          </a:stretch>
        </p:blipFill>
        <p:spPr>
          <a:xfrm>
            <a:off x="137974" y="1223440"/>
            <a:ext cx="5205901" cy="795082"/>
          </a:xfrm>
          <a:prstGeom prst="rect">
            <a:avLst/>
          </a:prstGeom>
          <a:ln>
            <a:solidFill>
              <a:srgbClr val="FF0000"/>
            </a:solidFill>
          </a:ln>
        </p:spPr>
      </p:pic>
      <p:pic>
        <p:nvPicPr>
          <p:cNvPr id="15" name="图片 14">
            <a:extLst>
              <a:ext uri="{FF2B5EF4-FFF2-40B4-BE49-F238E27FC236}">
                <a16:creationId xmlns:a16="http://schemas.microsoft.com/office/drawing/2014/main" id="{0E038931-D4CC-44C4-BE02-33E02BE0115B}"/>
              </a:ext>
            </a:extLst>
          </p:cNvPr>
          <p:cNvPicPr>
            <a:picLocks noChangeAspect="1"/>
          </p:cNvPicPr>
          <p:nvPr/>
        </p:nvPicPr>
        <p:blipFill>
          <a:blip r:embed="rId4"/>
          <a:stretch>
            <a:fillRect/>
          </a:stretch>
        </p:blipFill>
        <p:spPr>
          <a:xfrm>
            <a:off x="137974" y="2264629"/>
            <a:ext cx="5264043" cy="864019"/>
          </a:xfrm>
          <a:prstGeom prst="rect">
            <a:avLst/>
          </a:prstGeom>
          <a:ln>
            <a:solidFill>
              <a:srgbClr val="FF0000"/>
            </a:solidFill>
          </a:ln>
        </p:spPr>
      </p:pic>
      <p:pic>
        <p:nvPicPr>
          <p:cNvPr id="16" name="图片 15">
            <a:extLst>
              <a:ext uri="{FF2B5EF4-FFF2-40B4-BE49-F238E27FC236}">
                <a16:creationId xmlns:a16="http://schemas.microsoft.com/office/drawing/2014/main" id="{180B08A9-4085-462B-BB13-E597D05224FB}"/>
              </a:ext>
            </a:extLst>
          </p:cNvPr>
          <p:cNvPicPr>
            <a:picLocks noChangeAspect="1"/>
          </p:cNvPicPr>
          <p:nvPr/>
        </p:nvPicPr>
        <p:blipFill>
          <a:blip r:embed="rId5"/>
          <a:stretch>
            <a:fillRect/>
          </a:stretch>
        </p:blipFill>
        <p:spPr>
          <a:xfrm>
            <a:off x="137974" y="3386409"/>
            <a:ext cx="5309720" cy="795614"/>
          </a:xfrm>
          <a:prstGeom prst="rect">
            <a:avLst/>
          </a:prstGeom>
          <a:ln>
            <a:solidFill>
              <a:srgbClr val="FF0000"/>
            </a:solidFill>
          </a:ln>
        </p:spPr>
      </p:pic>
      <p:pic>
        <p:nvPicPr>
          <p:cNvPr id="17" name="图片 16">
            <a:extLst>
              <a:ext uri="{FF2B5EF4-FFF2-40B4-BE49-F238E27FC236}">
                <a16:creationId xmlns:a16="http://schemas.microsoft.com/office/drawing/2014/main" id="{79763588-BEFF-4C95-91EA-B3D0A6DC64E7}"/>
              </a:ext>
            </a:extLst>
          </p:cNvPr>
          <p:cNvPicPr>
            <a:picLocks noChangeAspect="1"/>
          </p:cNvPicPr>
          <p:nvPr/>
        </p:nvPicPr>
        <p:blipFill>
          <a:blip r:embed="rId6"/>
          <a:stretch>
            <a:fillRect/>
          </a:stretch>
        </p:blipFill>
        <p:spPr>
          <a:xfrm>
            <a:off x="119949" y="4485911"/>
            <a:ext cx="5309719" cy="795615"/>
          </a:xfrm>
          <a:prstGeom prst="rect">
            <a:avLst/>
          </a:prstGeom>
          <a:ln>
            <a:solidFill>
              <a:srgbClr val="FF0000"/>
            </a:solidFill>
          </a:ln>
        </p:spPr>
      </p:pic>
      <p:pic>
        <p:nvPicPr>
          <p:cNvPr id="18" name="图片 17">
            <a:extLst>
              <a:ext uri="{FF2B5EF4-FFF2-40B4-BE49-F238E27FC236}">
                <a16:creationId xmlns:a16="http://schemas.microsoft.com/office/drawing/2014/main" id="{7D55BC87-F360-42C1-8800-0F0C92287127}"/>
              </a:ext>
            </a:extLst>
          </p:cNvPr>
          <p:cNvPicPr>
            <a:picLocks noChangeAspect="1"/>
          </p:cNvPicPr>
          <p:nvPr/>
        </p:nvPicPr>
        <p:blipFill>
          <a:blip r:embed="rId7"/>
          <a:stretch>
            <a:fillRect/>
          </a:stretch>
        </p:blipFill>
        <p:spPr>
          <a:xfrm>
            <a:off x="83897" y="5585414"/>
            <a:ext cx="5381822" cy="795616"/>
          </a:xfrm>
          <a:prstGeom prst="rect">
            <a:avLst/>
          </a:prstGeom>
          <a:ln>
            <a:solidFill>
              <a:srgbClr val="FF0000"/>
            </a:solidFill>
          </a:ln>
        </p:spPr>
      </p:pic>
    </p:spTree>
    <p:extLst>
      <p:ext uri="{BB962C8B-B14F-4D97-AF65-F5344CB8AC3E}">
        <p14:creationId xmlns:p14="http://schemas.microsoft.com/office/powerpoint/2010/main" val="1923188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560261" y="99450"/>
            <a:ext cx="5438584"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MCC Score</a:t>
            </a:r>
            <a:endParaRPr lang="zh-CN" altLang="en-US" sz="3200" b="1" dirty="0">
              <a:latin typeface="Arial" panose="020B0604020202020204" pitchFamily="34" charset="0"/>
              <a:ea typeface="华文细黑"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F4781B0A-06C0-4C98-B375-7B397AE11466}"/>
              </a:ext>
            </a:extLst>
          </p:cNvPr>
          <p:cNvSpPr txBox="1"/>
          <p:nvPr/>
        </p:nvSpPr>
        <p:spPr>
          <a:xfrm>
            <a:off x="5447694" y="1223440"/>
            <a:ext cx="6744306" cy="4455835"/>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But we can still use this score because </a:t>
            </a:r>
            <a:r>
              <a:rPr lang="en-US" altLang="zh-CN" sz="2400" b="1" dirty="0">
                <a:highlight>
                  <a:srgbClr val="FFFF00"/>
                </a:highlight>
                <a:latin typeface="Arial" panose="020B0604020202020204" pitchFamily="34" charset="0"/>
                <a:cs typeface="Arial" panose="020B0604020202020204" pitchFamily="34" charset="0"/>
              </a:rPr>
              <a:t>our goal is to get the MCC Score as high as possible</a:t>
            </a:r>
            <a:r>
              <a:rPr lang="en-US" altLang="zh-CN" sz="2400" dirty="0">
                <a:latin typeface="Arial" panose="020B0604020202020204" pitchFamily="34" charset="0"/>
                <a:cs typeface="Arial" panose="020B0604020202020204" pitchFamily="34" charset="0"/>
              </a:rPr>
              <a:t>, not to get the Accuracy as high as possible.</a:t>
            </a: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dirty="0">
                <a:latin typeface="Arial" panose="020B0604020202020204" pitchFamily="34" charset="0"/>
                <a:cs typeface="Arial" panose="020B0604020202020204" pitchFamily="34" charset="0"/>
              </a:rPr>
              <a:t>So instead of choosing the model with the high accuracy (model 4) to apply to the test set, </a:t>
            </a:r>
            <a:r>
              <a:rPr lang="en-US" altLang="zh-CN" sz="2400" b="1" dirty="0">
                <a:highlight>
                  <a:srgbClr val="FFFF00"/>
                </a:highlight>
                <a:latin typeface="Arial" panose="020B0604020202020204" pitchFamily="34" charset="0"/>
                <a:cs typeface="Arial" panose="020B0604020202020204" pitchFamily="34" charset="0"/>
              </a:rPr>
              <a:t>we should choose the model with the high MCC Score (model 5) to apply to the test set</a:t>
            </a:r>
            <a:r>
              <a:rPr lang="en-US" altLang="zh-CN" sz="2400" b="1" dirty="0">
                <a:latin typeface="Arial" panose="020B0604020202020204" pitchFamily="34" charset="0"/>
                <a:cs typeface="Arial" panose="020B0604020202020204" pitchFamily="34" charset="0"/>
              </a:rPr>
              <a:t>.</a:t>
            </a:r>
          </a:p>
        </p:txBody>
      </p:sp>
      <p:pic>
        <p:nvPicPr>
          <p:cNvPr id="24" name="图片 23">
            <a:extLst>
              <a:ext uri="{FF2B5EF4-FFF2-40B4-BE49-F238E27FC236}">
                <a16:creationId xmlns:a16="http://schemas.microsoft.com/office/drawing/2014/main" id="{1600619D-9B93-4799-9EBD-A656276F47E1}"/>
              </a:ext>
            </a:extLst>
          </p:cNvPr>
          <p:cNvPicPr>
            <a:picLocks noChangeAspect="1"/>
          </p:cNvPicPr>
          <p:nvPr/>
        </p:nvPicPr>
        <p:blipFill>
          <a:blip r:embed="rId3"/>
          <a:stretch>
            <a:fillRect/>
          </a:stretch>
        </p:blipFill>
        <p:spPr>
          <a:xfrm>
            <a:off x="137974" y="1223440"/>
            <a:ext cx="5205901" cy="795082"/>
          </a:xfrm>
          <a:prstGeom prst="rect">
            <a:avLst/>
          </a:prstGeom>
          <a:ln>
            <a:solidFill>
              <a:srgbClr val="FF0000"/>
            </a:solidFill>
          </a:ln>
        </p:spPr>
      </p:pic>
      <p:pic>
        <p:nvPicPr>
          <p:cNvPr id="25" name="图片 24">
            <a:extLst>
              <a:ext uri="{FF2B5EF4-FFF2-40B4-BE49-F238E27FC236}">
                <a16:creationId xmlns:a16="http://schemas.microsoft.com/office/drawing/2014/main" id="{C1CF93EA-E12F-47B6-B247-AF81249EB327}"/>
              </a:ext>
            </a:extLst>
          </p:cNvPr>
          <p:cNvPicPr>
            <a:picLocks noChangeAspect="1"/>
          </p:cNvPicPr>
          <p:nvPr/>
        </p:nvPicPr>
        <p:blipFill>
          <a:blip r:embed="rId4"/>
          <a:stretch>
            <a:fillRect/>
          </a:stretch>
        </p:blipFill>
        <p:spPr>
          <a:xfrm>
            <a:off x="137974" y="2264629"/>
            <a:ext cx="5264043" cy="864019"/>
          </a:xfrm>
          <a:prstGeom prst="rect">
            <a:avLst/>
          </a:prstGeom>
          <a:ln>
            <a:solidFill>
              <a:srgbClr val="FF0000"/>
            </a:solidFill>
          </a:ln>
        </p:spPr>
      </p:pic>
      <p:pic>
        <p:nvPicPr>
          <p:cNvPr id="26" name="图片 25">
            <a:extLst>
              <a:ext uri="{FF2B5EF4-FFF2-40B4-BE49-F238E27FC236}">
                <a16:creationId xmlns:a16="http://schemas.microsoft.com/office/drawing/2014/main" id="{48B9B9F2-6063-4356-B400-BD1894AEF5DE}"/>
              </a:ext>
            </a:extLst>
          </p:cNvPr>
          <p:cNvPicPr>
            <a:picLocks noChangeAspect="1"/>
          </p:cNvPicPr>
          <p:nvPr/>
        </p:nvPicPr>
        <p:blipFill>
          <a:blip r:embed="rId5"/>
          <a:stretch>
            <a:fillRect/>
          </a:stretch>
        </p:blipFill>
        <p:spPr>
          <a:xfrm>
            <a:off x="137974" y="3386409"/>
            <a:ext cx="5309720" cy="795614"/>
          </a:xfrm>
          <a:prstGeom prst="rect">
            <a:avLst/>
          </a:prstGeom>
          <a:ln>
            <a:solidFill>
              <a:srgbClr val="FF0000"/>
            </a:solidFill>
          </a:ln>
        </p:spPr>
      </p:pic>
      <p:pic>
        <p:nvPicPr>
          <p:cNvPr id="27" name="图片 26">
            <a:extLst>
              <a:ext uri="{FF2B5EF4-FFF2-40B4-BE49-F238E27FC236}">
                <a16:creationId xmlns:a16="http://schemas.microsoft.com/office/drawing/2014/main" id="{7F7CDA70-E3FA-434A-9664-85B47BBED0EA}"/>
              </a:ext>
            </a:extLst>
          </p:cNvPr>
          <p:cNvPicPr>
            <a:picLocks noChangeAspect="1"/>
          </p:cNvPicPr>
          <p:nvPr/>
        </p:nvPicPr>
        <p:blipFill>
          <a:blip r:embed="rId6"/>
          <a:stretch>
            <a:fillRect/>
          </a:stretch>
        </p:blipFill>
        <p:spPr>
          <a:xfrm>
            <a:off x="119949" y="4485911"/>
            <a:ext cx="5309719" cy="795615"/>
          </a:xfrm>
          <a:prstGeom prst="rect">
            <a:avLst/>
          </a:prstGeom>
          <a:ln>
            <a:solidFill>
              <a:srgbClr val="FF0000"/>
            </a:solidFill>
          </a:ln>
        </p:spPr>
      </p:pic>
      <p:pic>
        <p:nvPicPr>
          <p:cNvPr id="28" name="图片 27">
            <a:extLst>
              <a:ext uri="{FF2B5EF4-FFF2-40B4-BE49-F238E27FC236}">
                <a16:creationId xmlns:a16="http://schemas.microsoft.com/office/drawing/2014/main" id="{0A974567-8714-4ADB-986D-E170A2D75064}"/>
              </a:ext>
            </a:extLst>
          </p:cNvPr>
          <p:cNvPicPr>
            <a:picLocks noChangeAspect="1"/>
          </p:cNvPicPr>
          <p:nvPr/>
        </p:nvPicPr>
        <p:blipFill>
          <a:blip r:embed="rId7"/>
          <a:stretch>
            <a:fillRect/>
          </a:stretch>
        </p:blipFill>
        <p:spPr>
          <a:xfrm>
            <a:off x="83897" y="5585414"/>
            <a:ext cx="5381822" cy="795616"/>
          </a:xfrm>
          <a:prstGeom prst="rect">
            <a:avLst/>
          </a:prstGeom>
          <a:ln>
            <a:solidFill>
              <a:srgbClr val="FF0000"/>
            </a:solidFill>
          </a:ln>
        </p:spPr>
      </p:pic>
      <p:sp>
        <p:nvSpPr>
          <p:cNvPr id="9" name="椭圆 8">
            <a:extLst>
              <a:ext uri="{FF2B5EF4-FFF2-40B4-BE49-F238E27FC236}">
                <a16:creationId xmlns:a16="http://schemas.microsoft.com/office/drawing/2014/main" id="{9A469D7B-C703-4789-A995-C0C6E3E5CC0C}"/>
              </a:ext>
            </a:extLst>
          </p:cNvPr>
          <p:cNvSpPr/>
          <p:nvPr/>
        </p:nvSpPr>
        <p:spPr>
          <a:xfrm>
            <a:off x="4332303" y="4385569"/>
            <a:ext cx="1133416" cy="6214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8FEB57D-4E8E-4678-80AB-A11AC58BAA15}"/>
              </a:ext>
            </a:extLst>
          </p:cNvPr>
          <p:cNvSpPr/>
          <p:nvPr/>
        </p:nvSpPr>
        <p:spPr>
          <a:xfrm>
            <a:off x="2712845" y="5922557"/>
            <a:ext cx="1133416" cy="6214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0775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560261" y="99450"/>
            <a:ext cx="5438584"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Finally</a:t>
            </a:r>
            <a:endParaRPr lang="zh-CN" altLang="en-US" sz="3200" b="1" dirty="0">
              <a:latin typeface="Arial" panose="020B0604020202020204" pitchFamily="34" charset="0"/>
              <a:ea typeface="华文细黑" panose="02010600040101010101" pitchFamily="2" charset="-122"/>
              <a:cs typeface="Arial" panose="020B0604020202020204" pitchFamily="34" charset="0"/>
            </a:endParaRPr>
          </a:p>
        </p:txBody>
      </p:sp>
      <p:pic>
        <p:nvPicPr>
          <p:cNvPr id="14" name="图片 13">
            <a:extLst>
              <a:ext uri="{FF2B5EF4-FFF2-40B4-BE49-F238E27FC236}">
                <a16:creationId xmlns:a16="http://schemas.microsoft.com/office/drawing/2014/main" id="{5E37C35A-17B8-4AD9-80E2-6FF8BF55CF14}"/>
              </a:ext>
            </a:extLst>
          </p:cNvPr>
          <p:cNvPicPr>
            <a:picLocks noChangeAspect="1"/>
          </p:cNvPicPr>
          <p:nvPr/>
        </p:nvPicPr>
        <p:blipFill>
          <a:blip r:embed="rId3"/>
          <a:stretch>
            <a:fillRect/>
          </a:stretch>
        </p:blipFill>
        <p:spPr>
          <a:xfrm>
            <a:off x="427184" y="1106373"/>
            <a:ext cx="8948936" cy="726481"/>
          </a:xfrm>
          <a:prstGeom prst="rect">
            <a:avLst/>
          </a:prstGeom>
          <a:ln>
            <a:solidFill>
              <a:srgbClr val="FF0000"/>
            </a:solidFill>
          </a:ln>
        </p:spPr>
      </p:pic>
      <p:pic>
        <p:nvPicPr>
          <p:cNvPr id="15" name="图片 14">
            <a:extLst>
              <a:ext uri="{FF2B5EF4-FFF2-40B4-BE49-F238E27FC236}">
                <a16:creationId xmlns:a16="http://schemas.microsoft.com/office/drawing/2014/main" id="{7EF75F07-934F-44B0-A34F-297A4DD23ACF}"/>
              </a:ext>
            </a:extLst>
          </p:cNvPr>
          <p:cNvPicPr>
            <a:picLocks noChangeAspect="1"/>
          </p:cNvPicPr>
          <p:nvPr/>
        </p:nvPicPr>
        <p:blipFill>
          <a:blip r:embed="rId4"/>
          <a:stretch>
            <a:fillRect/>
          </a:stretch>
        </p:blipFill>
        <p:spPr>
          <a:xfrm>
            <a:off x="427183" y="2227972"/>
            <a:ext cx="8998469" cy="726481"/>
          </a:xfrm>
          <a:prstGeom prst="rect">
            <a:avLst/>
          </a:prstGeom>
          <a:ln>
            <a:solidFill>
              <a:srgbClr val="FF0000"/>
            </a:solidFill>
          </a:ln>
        </p:spPr>
      </p:pic>
      <p:sp>
        <p:nvSpPr>
          <p:cNvPr id="22" name="文本框 21">
            <a:extLst>
              <a:ext uri="{FF2B5EF4-FFF2-40B4-BE49-F238E27FC236}">
                <a16:creationId xmlns:a16="http://schemas.microsoft.com/office/drawing/2014/main" id="{D3C25DCB-90A1-4F45-B038-0CEF94CC84A8}"/>
              </a:ext>
            </a:extLst>
          </p:cNvPr>
          <p:cNvSpPr txBox="1"/>
          <p:nvPr/>
        </p:nvSpPr>
        <p:spPr>
          <a:xfrm>
            <a:off x="218660" y="3169978"/>
            <a:ext cx="11973339" cy="3347840"/>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In the end, I ran both model 4 and model 5.</a:t>
            </a: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b="1" dirty="0">
                <a:highlight>
                  <a:srgbClr val="FFFF00"/>
                </a:highlight>
                <a:latin typeface="Arial" panose="020B0604020202020204" pitchFamily="34" charset="0"/>
                <a:cs typeface="Arial" panose="020B0604020202020204" pitchFamily="34" charset="0"/>
              </a:rPr>
              <a:t>The result is that the model with the high MCC Score will end up with a high MCC Score in the test set. </a:t>
            </a:r>
          </a:p>
          <a:p>
            <a:pPr>
              <a:lnSpc>
                <a:spcPct val="150000"/>
              </a:lnSpc>
            </a:pPr>
            <a:endParaRPr lang="en-US" altLang="zh-CN" sz="2400" b="1" dirty="0">
              <a:highlight>
                <a:srgbClr val="FFFF00"/>
              </a:highlight>
              <a:latin typeface="Arial" panose="020B0604020202020204" pitchFamily="34" charset="0"/>
              <a:cs typeface="Arial" panose="020B0604020202020204" pitchFamily="34" charset="0"/>
            </a:endParaRPr>
          </a:p>
          <a:p>
            <a:pPr>
              <a:lnSpc>
                <a:spcPct val="150000"/>
              </a:lnSpc>
            </a:pPr>
            <a:r>
              <a:rPr lang="en-US" altLang="zh-CN" sz="2400" b="1" dirty="0">
                <a:highlight>
                  <a:srgbClr val="FFFF00"/>
                </a:highlight>
                <a:latin typeface="Arial" panose="020B0604020202020204" pitchFamily="34" charset="0"/>
                <a:cs typeface="Arial" panose="020B0604020202020204" pitchFamily="34" charset="0"/>
              </a:rPr>
              <a:t>And the one with high accuracy does not necessarily have high MCC Score.</a:t>
            </a:r>
          </a:p>
        </p:txBody>
      </p:sp>
    </p:spTree>
    <p:extLst>
      <p:ext uri="{BB962C8B-B14F-4D97-AF65-F5344CB8AC3E}">
        <p14:creationId xmlns:p14="http://schemas.microsoft.com/office/powerpoint/2010/main" val="2219554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0260" y="99450"/>
            <a:ext cx="8865391"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Future Directions for further Improvements</a:t>
            </a:r>
          </a:p>
        </p:txBody>
      </p:sp>
      <p:pic>
        <p:nvPicPr>
          <p:cNvPr id="10" name="图片 9">
            <a:extLst>
              <a:ext uri="{FF2B5EF4-FFF2-40B4-BE49-F238E27FC236}">
                <a16:creationId xmlns:a16="http://schemas.microsoft.com/office/drawing/2014/main" id="{D6CF02D2-D696-49BC-B6C8-C91DD3FFDA02}"/>
              </a:ext>
            </a:extLst>
          </p:cNvPr>
          <p:cNvPicPr>
            <a:picLocks noChangeAspect="1"/>
          </p:cNvPicPr>
          <p:nvPr/>
        </p:nvPicPr>
        <p:blipFill>
          <a:blip r:embed="rId3"/>
          <a:stretch>
            <a:fillRect/>
          </a:stretch>
        </p:blipFill>
        <p:spPr>
          <a:xfrm>
            <a:off x="1722268" y="2089906"/>
            <a:ext cx="8469429" cy="4764053"/>
          </a:xfrm>
          <a:prstGeom prst="rect">
            <a:avLst/>
          </a:prstGeom>
        </p:spPr>
      </p:pic>
      <p:sp>
        <p:nvSpPr>
          <p:cNvPr id="16" name="文本框 15">
            <a:extLst>
              <a:ext uri="{FF2B5EF4-FFF2-40B4-BE49-F238E27FC236}">
                <a16:creationId xmlns:a16="http://schemas.microsoft.com/office/drawing/2014/main" id="{6CB272A2-F7C1-44A2-AAEA-2BDFD42A692A}"/>
              </a:ext>
            </a:extLst>
          </p:cNvPr>
          <p:cNvSpPr txBox="1"/>
          <p:nvPr/>
        </p:nvSpPr>
        <p:spPr>
          <a:xfrm>
            <a:off x="0" y="729618"/>
            <a:ext cx="12192000" cy="1131848"/>
          </a:xfrm>
          <a:prstGeom prst="rect">
            <a:avLst/>
          </a:prstGeom>
          <a:noFill/>
        </p:spPr>
        <p:txBody>
          <a:bodyPr wrap="square">
            <a:spAutoFit/>
          </a:bodyPr>
          <a:lstStyle/>
          <a:p>
            <a:pPr>
              <a:lnSpc>
                <a:spcPct val="150000"/>
              </a:lnSpc>
            </a:pPr>
            <a:r>
              <a:rPr lang="en-US" altLang="zh-CN" sz="2400" b="1" dirty="0">
                <a:highlight>
                  <a:srgbClr val="FFFF00"/>
                </a:highlight>
                <a:latin typeface="Arial" panose="020B0604020202020204" pitchFamily="34" charset="0"/>
                <a:cs typeface="Arial" panose="020B0604020202020204" pitchFamily="34" charset="0"/>
              </a:rPr>
              <a:t>For curiosity, I deleted the </a:t>
            </a:r>
            <a:r>
              <a:rPr lang="en-US" altLang="zh-CN" sz="2400" b="1" dirty="0" err="1">
                <a:highlight>
                  <a:srgbClr val="FFFF00"/>
                </a:highlight>
                <a:latin typeface="Arial" panose="020B0604020202020204" pitchFamily="34" charset="0"/>
                <a:cs typeface="Arial" panose="020B0604020202020204" pitchFamily="34" charset="0"/>
              </a:rPr>
              <a:t>LabelEncoder</a:t>
            </a:r>
            <a:r>
              <a:rPr lang="en-US" altLang="zh-CN" sz="2400" b="1" dirty="0">
                <a:highlight>
                  <a:srgbClr val="FFFF00"/>
                </a:highlight>
                <a:latin typeface="Arial" panose="020B0604020202020204" pitchFamily="34" charset="0"/>
                <a:cs typeface="Arial" panose="020B0604020202020204" pitchFamily="34" charset="0"/>
              </a:rPr>
              <a:t> procedure, simply just put the original data into the Random Forest. Surprisingly, I got the better result !!</a:t>
            </a:r>
          </a:p>
        </p:txBody>
      </p:sp>
      <p:cxnSp>
        <p:nvCxnSpPr>
          <p:cNvPr id="12" name="直接连接符 11">
            <a:extLst>
              <a:ext uri="{FF2B5EF4-FFF2-40B4-BE49-F238E27FC236}">
                <a16:creationId xmlns:a16="http://schemas.microsoft.com/office/drawing/2014/main" id="{F2DE4E71-2CDC-4EB6-9B3B-C452F75C2635}"/>
              </a:ext>
            </a:extLst>
          </p:cNvPr>
          <p:cNvCxnSpPr/>
          <p:nvPr/>
        </p:nvCxnSpPr>
        <p:spPr>
          <a:xfrm>
            <a:off x="1766656" y="2139518"/>
            <a:ext cx="8371643" cy="461903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F79762E-1320-4EBA-92D5-3CFA27BC039B}"/>
              </a:ext>
            </a:extLst>
          </p:cNvPr>
          <p:cNvCxnSpPr>
            <a:cxnSpLocks/>
          </p:cNvCxnSpPr>
          <p:nvPr/>
        </p:nvCxnSpPr>
        <p:spPr>
          <a:xfrm flipV="1">
            <a:off x="1766656" y="2057173"/>
            <a:ext cx="8469429" cy="460107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8CF06CE-D17E-4CA5-8CD3-0E00A03F3044}"/>
              </a:ext>
            </a:extLst>
          </p:cNvPr>
          <p:cNvSpPr txBox="1"/>
          <p:nvPr/>
        </p:nvSpPr>
        <p:spPr>
          <a:xfrm>
            <a:off x="560260" y="99450"/>
            <a:ext cx="8865391"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Future Directions for further Improvements</a:t>
            </a:r>
          </a:p>
        </p:txBody>
      </p:sp>
      <p:cxnSp>
        <p:nvCxnSpPr>
          <p:cNvPr id="21" name="直接连接符 20">
            <a:extLst>
              <a:ext uri="{FF2B5EF4-FFF2-40B4-BE49-F238E27FC236}">
                <a16:creationId xmlns:a16="http://schemas.microsoft.com/office/drawing/2014/main" id="{AF6EC3BB-F925-467E-B0B5-AE092C30E883}"/>
              </a:ext>
            </a:extLst>
          </p:cNvPr>
          <p:cNvCxnSpPr>
            <a:cxnSpLocks/>
          </p:cNvCxnSpPr>
          <p:nvPr/>
        </p:nvCxnSpPr>
        <p:spPr>
          <a:xfrm>
            <a:off x="667670" y="701648"/>
            <a:ext cx="8757981"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3300A83E-8C58-4FE0-B6B5-3A3B835DDA2F}"/>
              </a:ext>
            </a:extLst>
          </p:cNvPr>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24" name="直角三角形 23">
            <a:extLst>
              <a:ext uri="{FF2B5EF4-FFF2-40B4-BE49-F238E27FC236}">
                <a16:creationId xmlns:a16="http://schemas.microsoft.com/office/drawing/2014/main" id="{8AFFBF95-9823-427D-A212-4E57D2958C40}"/>
              </a:ext>
            </a:extLst>
          </p:cNvPr>
          <p:cNvSpPr/>
          <p:nvPr/>
        </p:nvSpPr>
        <p:spPr>
          <a:xfrm rot="16200000">
            <a:off x="9372176"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直角三角形 24">
            <a:extLst>
              <a:ext uri="{FF2B5EF4-FFF2-40B4-BE49-F238E27FC236}">
                <a16:creationId xmlns:a16="http://schemas.microsoft.com/office/drawing/2014/main" id="{86B360AD-F669-4FF7-A5C2-F874D76F7033}"/>
              </a:ext>
            </a:extLst>
          </p:cNvPr>
          <p:cNvSpPr/>
          <p:nvPr/>
        </p:nvSpPr>
        <p:spPr>
          <a:xfrm rot="16200000">
            <a:off x="9524576"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26" name="直角三角形 25">
            <a:extLst>
              <a:ext uri="{FF2B5EF4-FFF2-40B4-BE49-F238E27FC236}">
                <a16:creationId xmlns:a16="http://schemas.microsoft.com/office/drawing/2014/main" id="{117241F2-76A4-455C-A53E-CFA69066CCE1}"/>
              </a:ext>
            </a:extLst>
          </p:cNvPr>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7" name="直角三角形 26">
            <a:extLst>
              <a:ext uri="{FF2B5EF4-FFF2-40B4-BE49-F238E27FC236}">
                <a16:creationId xmlns:a16="http://schemas.microsoft.com/office/drawing/2014/main" id="{8AF67AEA-6CD0-4974-9769-2F8FC620D9B7}"/>
              </a:ext>
            </a:extLst>
          </p:cNvPr>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8708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0260" y="99450"/>
            <a:ext cx="8865391"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Future Directions for further Improvements</a:t>
            </a:r>
          </a:p>
        </p:txBody>
      </p:sp>
      <p:sp>
        <p:nvSpPr>
          <p:cNvPr id="16" name="文本框 15">
            <a:extLst>
              <a:ext uri="{FF2B5EF4-FFF2-40B4-BE49-F238E27FC236}">
                <a16:creationId xmlns:a16="http://schemas.microsoft.com/office/drawing/2014/main" id="{6CB272A2-F7C1-44A2-AAEA-2BDFD42A692A}"/>
              </a:ext>
            </a:extLst>
          </p:cNvPr>
          <p:cNvSpPr txBox="1"/>
          <p:nvPr/>
        </p:nvSpPr>
        <p:spPr>
          <a:xfrm>
            <a:off x="-470516" y="3628561"/>
            <a:ext cx="6294268" cy="658835"/>
          </a:xfrm>
          <a:prstGeom prst="rect">
            <a:avLst/>
          </a:prstGeom>
          <a:noFill/>
        </p:spPr>
        <p:txBody>
          <a:bodyPr wrap="square">
            <a:spAutoFit/>
          </a:bodyPr>
          <a:lstStyle/>
          <a:p>
            <a:pPr algn="ctr">
              <a:lnSpc>
                <a:spcPct val="150000"/>
              </a:lnSpc>
            </a:pPr>
            <a:r>
              <a:rPr lang="en-US" altLang="zh-CN" sz="2800" b="1" dirty="0">
                <a:highlight>
                  <a:srgbClr val="FFFF00"/>
                </a:highlight>
                <a:latin typeface="Arial" panose="020B0604020202020204" pitchFamily="34" charset="0"/>
                <a:cs typeface="Arial" panose="020B0604020202020204" pitchFamily="34" charset="0"/>
              </a:rPr>
              <a:t>without </a:t>
            </a:r>
            <a:r>
              <a:rPr lang="en-US" altLang="zh-CN" sz="2800" b="1" dirty="0" err="1">
                <a:highlight>
                  <a:srgbClr val="FFFF00"/>
                </a:highlight>
                <a:latin typeface="Arial" panose="020B0604020202020204" pitchFamily="34" charset="0"/>
                <a:cs typeface="Arial" panose="020B0604020202020204" pitchFamily="34" charset="0"/>
              </a:rPr>
              <a:t>LabelEncoder</a:t>
            </a:r>
            <a:endParaRPr lang="en-US" altLang="zh-CN" sz="2800" b="1" dirty="0">
              <a:highlight>
                <a:srgbClr val="FFFF00"/>
              </a:highlight>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F51B1A4-ECFC-42E7-925B-5FF1CFB81C32}"/>
              </a:ext>
            </a:extLst>
          </p:cNvPr>
          <p:cNvPicPr>
            <a:picLocks noChangeAspect="1"/>
          </p:cNvPicPr>
          <p:nvPr/>
        </p:nvPicPr>
        <p:blipFill>
          <a:blip r:embed="rId3"/>
          <a:stretch>
            <a:fillRect/>
          </a:stretch>
        </p:blipFill>
        <p:spPr>
          <a:xfrm>
            <a:off x="302897" y="1537835"/>
            <a:ext cx="8948936" cy="726481"/>
          </a:xfrm>
          <a:prstGeom prst="rect">
            <a:avLst/>
          </a:prstGeom>
          <a:ln>
            <a:solidFill>
              <a:srgbClr val="FF0000"/>
            </a:solidFill>
          </a:ln>
        </p:spPr>
      </p:pic>
      <p:pic>
        <p:nvPicPr>
          <p:cNvPr id="12" name="图片 11">
            <a:extLst>
              <a:ext uri="{FF2B5EF4-FFF2-40B4-BE49-F238E27FC236}">
                <a16:creationId xmlns:a16="http://schemas.microsoft.com/office/drawing/2014/main" id="{83564D42-3953-411F-B732-E3D40BBA5E0A}"/>
              </a:ext>
            </a:extLst>
          </p:cNvPr>
          <p:cNvPicPr>
            <a:picLocks noChangeAspect="1"/>
          </p:cNvPicPr>
          <p:nvPr/>
        </p:nvPicPr>
        <p:blipFill>
          <a:blip r:embed="rId4"/>
          <a:stretch>
            <a:fillRect/>
          </a:stretch>
        </p:blipFill>
        <p:spPr>
          <a:xfrm>
            <a:off x="302896" y="2659434"/>
            <a:ext cx="8998469" cy="726481"/>
          </a:xfrm>
          <a:prstGeom prst="rect">
            <a:avLst/>
          </a:prstGeom>
          <a:ln>
            <a:solidFill>
              <a:srgbClr val="FF0000"/>
            </a:solidFill>
          </a:ln>
        </p:spPr>
      </p:pic>
      <p:sp>
        <p:nvSpPr>
          <p:cNvPr id="14" name="文本框 13">
            <a:extLst>
              <a:ext uri="{FF2B5EF4-FFF2-40B4-BE49-F238E27FC236}">
                <a16:creationId xmlns:a16="http://schemas.microsoft.com/office/drawing/2014/main" id="{3F5360CF-375E-42DB-A273-710EB070161F}"/>
              </a:ext>
            </a:extLst>
          </p:cNvPr>
          <p:cNvSpPr txBox="1"/>
          <p:nvPr/>
        </p:nvSpPr>
        <p:spPr>
          <a:xfrm>
            <a:off x="-665627" y="714082"/>
            <a:ext cx="6166823" cy="658835"/>
          </a:xfrm>
          <a:prstGeom prst="rect">
            <a:avLst/>
          </a:prstGeom>
          <a:noFill/>
        </p:spPr>
        <p:txBody>
          <a:bodyPr wrap="square">
            <a:spAutoFit/>
          </a:bodyPr>
          <a:lstStyle/>
          <a:p>
            <a:pPr algn="ctr">
              <a:lnSpc>
                <a:spcPct val="150000"/>
              </a:lnSpc>
            </a:pPr>
            <a:r>
              <a:rPr lang="en-US" altLang="zh-CN" sz="2800" b="1" dirty="0">
                <a:latin typeface="Arial" panose="020B0604020202020204" pitchFamily="34" charset="0"/>
                <a:cs typeface="Arial" panose="020B0604020202020204" pitchFamily="34" charset="0"/>
              </a:rPr>
              <a:t>with </a:t>
            </a:r>
            <a:r>
              <a:rPr lang="en-US" altLang="zh-CN" sz="2800" b="1" dirty="0" err="1">
                <a:latin typeface="Arial" panose="020B0604020202020204" pitchFamily="34" charset="0"/>
                <a:cs typeface="Arial" panose="020B0604020202020204" pitchFamily="34" charset="0"/>
              </a:rPr>
              <a:t>LabelEncoder</a:t>
            </a:r>
            <a:endParaRPr lang="en-US" altLang="zh-CN" sz="2800" b="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387FE39-A872-4AB5-B56D-05BDB719BC03}"/>
              </a:ext>
            </a:extLst>
          </p:cNvPr>
          <p:cNvSpPr txBox="1"/>
          <p:nvPr/>
        </p:nvSpPr>
        <p:spPr>
          <a:xfrm>
            <a:off x="560260" y="99450"/>
            <a:ext cx="8865391"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Future Directions for further Improvements</a:t>
            </a:r>
          </a:p>
        </p:txBody>
      </p:sp>
      <p:cxnSp>
        <p:nvCxnSpPr>
          <p:cNvPr id="17" name="直接连接符 16">
            <a:extLst>
              <a:ext uri="{FF2B5EF4-FFF2-40B4-BE49-F238E27FC236}">
                <a16:creationId xmlns:a16="http://schemas.microsoft.com/office/drawing/2014/main" id="{146F20DF-BF6F-4C1F-AE50-F6232937123E}"/>
              </a:ext>
            </a:extLst>
          </p:cNvPr>
          <p:cNvCxnSpPr>
            <a:cxnSpLocks/>
          </p:cNvCxnSpPr>
          <p:nvPr/>
        </p:nvCxnSpPr>
        <p:spPr>
          <a:xfrm>
            <a:off x="667670" y="701648"/>
            <a:ext cx="8757981"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8FDB0C1C-E0E0-4A6A-B921-FF32B5E3F1A8}"/>
              </a:ext>
            </a:extLst>
          </p:cNvPr>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19" name="直角三角形 18">
            <a:extLst>
              <a:ext uri="{FF2B5EF4-FFF2-40B4-BE49-F238E27FC236}">
                <a16:creationId xmlns:a16="http://schemas.microsoft.com/office/drawing/2014/main" id="{E6529A30-8D05-489F-8B29-25B6D2987FEA}"/>
              </a:ext>
            </a:extLst>
          </p:cNvPr>
          <p:cNvSpPr/>
          <p:nvPr/>
        </p:nvSpPr>
        <p:spPr>
          <a:xfrm rot="16200000">
            <a:off x="9372176"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直角三角形 19">
            <a:extLst>
              <a:ext uri="{FF2B5EF4-FFF2-40B4-BE49-F238E27FC236}">
                <a16:creationId xmlns:a16="http://schemas.microsoft.com/office/drawing/2014/main" id="{237AE17E-643F-4629-90E0-C92A42E865B0}"/>
              </a:ext>
            </a:extLst>
          </p:cNvPr>
          <p:cNvSpPr/>
          <p:nvPr/>
        </p:nvSpPr>
        <p:spPr>
          <a:xfrm rot="16200000">
            <a:off x="9524576"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21" name="直角三角形 20">
            <a:extLst>
              <a:ext uri="{FF2B5EF4-FFF2-40B4-BE49-F238E27FC236}">
                <a16:creationId xmlns:a16="http://schemas.microsoft.com/office/drawing/2014/main" id="{633B4DAC-B45E-42FC-A4A0-E9550426301D}"/>
              </a:ext>
            </a:extLst>
          </p:cNvPr>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2" name="直角三角形 21">
            <a:extLst>
              <a:ext uri="{FF2B5EF4-FFF2-40B4-BE49-F238E27FC236}">
                <a16:creationId xmlns:a16="http://schemas.microsoft.com/office/drawing/2014/main" id="{E3F9CE5A-EDFD-4FE3-B0B2-4AC927C07CDD}"/>
              </a:ext>
            </a:extLst>
          </p:cNvPr>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6D2C6831-439C-4DEE-A8F4-A89D70BC1FBD}"/>
              </a:ext>
            </a:extLst>
          </p:cNvPr>
          <p:cNvPicPr>
            <a:picLocks noChangeAspect="1"/>
          </p:cNvPicPr>
          <p:nvPr/>
        </p:nvPicPr>
        <p:blipFill>
          <a:blip r:embed="rId5"/>
          <a:stretch>
            <a:fillRect/>
          </a:stretch>
        </p:blipFill>
        <p:spPr>
          <a:xfrm>
            <a:off x="302896" y="4471591"/>
            <a:ext cx="9836217" cy="813658"/>
          </a:xfrm>
          <a:prstGeom prst="rect">
            <a:avLst/>
          </a:prstGeom>
          <a:ln>
            <a:solidFill>
              <a:srgbClr val="FF0000"/>
            </a:solidFill>
          </a:ln>
        </p:spPr>
      </p:pic>
      <p:pic>
        <p:nvPicPr>
          <p:cNvPr id="5" name="图片 4">
            <a:extLst>
              <a:ext uri="{FF2B5EF4-FFF2-40B4-BE49-F238E27FC236}">
                <a16:creationId xmlns:a16="http://schemas.microsoft.com/office/drawing/2014/main" id="{51682BBA-8AC2-477F-B0DE-2D57E43D8869}"/>
              </a:ext>
            </a:extLst>
          </p:cNvPr>
          <p:cNvPicPr>
            <a:picLocks noChangeAspect="1"/>
          </p:cNvPicPr>
          <p:nvPr/>
        </p:nvPicPr>
        <p:blipFill>
          <a:blip r:embed="rId6"/>
          <a:stretch>
            <a:fillRect/>
          </a:stretch>
        </p:blipFill>
        <p:spPr>
          <a:xfrm>
            <a:off x="302896" y="5641559"/>
            <a:ext cx="9809812" cy="865572"/>
          </a:xfrm>
          <a:prstGeom prst="rect">
            <a:avLst/>
          </a:prstGeom>
          <a:ln>
            <a:solidFill>
              <a:srgbClr val="FF0000"/>
            </a:solidFill>
          </a:ln>
        </p:spPr>
      </p:pic>
      <p:sp>
        <p:nvSpPr>
          <p:cNvPr id="23" name="椭圆 22">
            <a:extLst>
              <a:ext uri="{FF2B5EF4-FFF2-40B4-BE49-F238E27FC236}">
                <a16:creationId xmlns:a16="http://schemas.microsoft.com/office/drawing/2014/main" id="{332F749D-A487-4585-AC12-A195046D0DAF}"/>
              </a:ext>
            </a:extLst>
          </p:cNvPr>
          <p:cNvSpPr/>
          <p:nvPr/>
        </p:nvSpPr>
        <p:spPr>
          <a:xfrm>
            <a:off x="6924581" y="4841973"/>
            <a:ext cx="1429305" cy="6214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85DB873-CE41-4688-BA48-588AB5E0C800}"/>
              </a:ext>
            </a:extLst>
          </p:cNvPr>
          <p:cNvSpPr/>
          <p:nvPr/>
        </p:nvSpPr>
        <p:spPr>
          <a:xfrm>
            <a:off x="6276513" y="1738412"/>
            <a:ext cx="1340528" cy="6214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E4CB492-D13C-4B49-95E6-BC176F41C269}"/>
              </a:ext>
            </a:extLst>
          </p:cNvPr>
          <p:cNvSpPr/>
          <p:nvPr/>
        </p:nvSpPr>
        <p:spPr>
          <a:xfrm>
            <a:off x="6298705" y="2885807"/>
            <a:ext cx="1340528" cy="6214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C1AC79E-9B26-4E88-8CB9-9D027FFDB766}"/>
              </a:ext>
            </a:extLst>
          </p:cNvPr>
          <p:cNvSpPr/>
          <p:nvPr/>
        </p:nvSpPr>
        <p:spPr>
          <a:xfrm>
            <a:off x="6924581" y="5938886"/>
            <a:ext cx="1340528" cy="6214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32358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D91F8C1-7D42-4E78-AA5E-C7F7E0FCE53C}"/>
              </a:ext>
            </a:extLst>
          </p:cNvPr>
          <p:cNvSpPr txBox="1"/>
          <p:nvPr/>
        </p:nvSpPr>
        <p:spPr>
          <a:xfrm>
            <a:off x="560260" y="99450"/>
            <a:ext cx="8865391"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Future Directions for further Improvements</a:t>
            </a:r>
          </a:p>
        </p:txBody>
      </p:sp>
      <p:sp>
        <p:nvSpPr>
          <p:cNvPr id="3" name="文本框 2">
            <a:extLst>
              <a:ext uri="{FF2B5EF4-FFF2-40B4-BE49-F238E27FC236}">
                <a16:creationId xmlns:a16="http://schemas.microsoft.com/office/drawing/2014/main" id="{6AC0F4DE-5CAA-4DAC-8987-8FEE23A1C6B8}"/>
              </a:ext>
            </a:extLst>
          </p:cNvPr>
          <p:cNvSpPr txBox="1"/>
          <p:nvPr/>
        </p:nvSpPr>
        <p:spPr>
          <a:xfrm>
            <a:off x="560260" y="99450"/>
            <a:ext cx="8865391"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Future Directions for further Improvements</a:t>
            </a:r>
          </a:p>
        </p:txBody>
      </p:sp>
      <p:cxnSp>
        <p:nvCxnSpPr>
          <p:cNvPr id="4" name="直接连接符 3">
            <a:extLst>
              <a:ext uri="{FF2B5EF4-FFF2-40B4-BE49-F238E27FC236}">
                <a16:creationId xmlns:a16="http://schemas.microsoft.com/office/drawing/2014/main" id="{68373462-39E5-40EF-B664-199D83D4169B}"/>
              </a:ext>
            </a:extLst>
          </p:cNvPr>
          <p:cNvCxnSpPr>
            <a:cxnSpLocks/>
          </p:cNvCxnSpPr>
          <p:nvPr/>
        </p:nvCxnSpPr>
        <p:spPr>
          <a:xfrm>
            <a:off x="667670" y="701648"/>
            <a:ext cx="8757981"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5" name="直接连接符 4">
            <a:extLst>
              <a:ext uri="{FF2B5EF4-FFF2-40B4-BE49-F238E27FC236}">
                <a16:creationId xmlns:a16="http://schemas.microsoft.com/office/drawing/2014/main" id="{E829711F-F3EC-45B0-8082-BC97FA950E45}"/>
              </a:ext>
            </a:extLst>
          </p:cNvPr>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6" name="直角三角形 5">
            <a:extLst>
              <a:ext uri="{FF2B5EF4-FFF2-40B4-BE49-F238E27FC236}">
                <a16:creationId xmlns:a16="http://schemas.microsoft.com/office/drawing/2014/main" id="{A141474D-1D83-4AC0-87DE-4265504F6A8C}"/>
              </a:ext>
            </a:extLst>
          </p:cNvPr>
          <p:cNvSpPr/>
          <p:nvPr/>
        </p:nvSpPr>
        <p:spPr>
          <a:xfrm rot="16200000">
            <a:off x="9372176"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直角三角形 6">
            <a:extLst>
              <a:ext uri="{FF2B5EF4-FFF2-40B4-BE49-F238E27FC236}">
                <a16:creationId xmlns:a16="http://schemas.microsoft.com/office/drawing/2014/main" id="{F8219C9D-ED1D-4CA3-9686-42D2E8873304}"/>
              </a:ext>
            </a:extLst>
          </p:cNvPr>
          <p:cNvSpPr/>
          <p:nvPr/>
        </p:nvSpPr>
        <p:spPr>
          <a:xfrm rot="16200000">
            <a:off x="9524576"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8" name="直角三角形 7">
            <a:extLst>
              <a:ext uri="{FF2B5EF4-FFF2-40B4-BE49-F238E27FC236}">
                <a16:creationId xmlns:a16="http://schemas.microsoft.com/office/drawing/2014/main" id="{4920B00E-3E4E-490F-A317-AACEEA1CD884}"/>
              </a:ext>
            </a:extLst>
          </p:cNvPr>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直角三角形 8">
            <a:extLst>
              <a:ext uri="{FF2B5EF4-FFF2-40B4-BE49-F238E27FC236}">
                <a16:creationId xmlns:a16="http://schemas.microsoft.com/office/drawing/2014/main" id="{80878BB6-5BB3-453C-8E95-1998D1441D48}"/>
              </a:ext>
            </a:extLst>
          </p:cNvPr>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57E8D9D-FB37-4D28-A0FC-24DB070D786E}"/>
              </a:ext>
            </a:extLst>
          </p:cNvPr>
          <p:cNvSpPr txBox="1"/>
          <p:nvPr/>
        </p:nvSpPr>
        <p:spPr>
          <a:xfrm>
            <a:off x="1" y="1165659"/>
            <a:ext cx="12192000" cy="5001306"/>
          </a:xfrm>
          <a:prstGeom prst="rect">
            <a:avLst/>
          </a:prstGeom>
          <a:noFill/>
        </p:spPr>
        <p:txBody>
          <a:bodyPr wrap="square">
            <a:spAutoFit/>
          </a:bodyPr>
          <a:lstStyle/>
          <a:p>
            <a:pPr>
              <a:lnSpc>
                <a:spcPct val="150000"/>
              </a:lnSpc>
            </a:pPr>
            <a:r>
              <a:rPr lang="en-US" altLang="zh-CN" sz="2700" dirty="0">
                <a:latin typeface="Arial" panose="020B0604020202020204" pitchFamily="34" charset="0"/>
                <a:cs typeface="Arial" panose="020B0604020202020204" pitchFamily="34" charset="0"/>
              </a:rPr>
              <a:t>From</a:t>
            </a:r>
            <a:r>
              <a:rPr lang="zh-CN" altLang="en-US" sz="2700" dirty="0">
                <a:latin typeface="Arial" panose="020B0604020202020204" pitchFamily="34" charset="0"/>
                <a:cs typeface="Arial" panose="020B0604020202020204" pitchFamily="34" charset="0"/>
              </a:rPr>
              <a:t> </a:t>
            </a:r>
            <a:r>
              <a:rPr lang="en-US" altLang="zh-CN" sz="2700" dirty="0">
                <a:latin typeface="Arial" panose="020B0604020202020204" pitchFamily="34" charset="0"/>
                <a:cs typeface="Arial" panose="020B0604020202020204" pitchFamily="34" charset="0"/>
              </a:rPr>
              <a:t>my</a:t>
            </a:r>
            <a:r>
              <a:rPr lang="zh-CN" altLang="en-US" sz="2700" dirty="0">
                <a:latin typeface="Arial" panose="020B0604020202020204" pitchFamily="34" charset="0"/>
                <a:cs typeface="Arial" panose="020B0604020202020204" pitchFamily="34" charset="0"/>
              </a:rPr>
              <a:t> </a:t>
            </a:r>
            <a:r>
              <a:rPr lang="en-US" altLang="zh-CN" sz="2700" dirty="0">
                <a:latin typeface="Arial" panose="020B0604020202020204" pitchFamily="34" charset="0"/>
                <a:cs typeface="Arial" panose="020B0604020202020204" pitchFamily="34" charset="0"/>
              </a:rPr>
              <a:t>perspective,</a:t>
            </a:r>
            <a:r>
              <a:rPr lang="zh-CN" altLang="en-US" sz="2700" dirty="0">
                <a:latin typeface="Arial" panose="020B0604020202020204" pitchFamily="34" charset="0"/>
                <a:cs typeface="Arial" panose="020B0604020202020204" pitchFamily="34" charset="0"/>
              </a:rPr>
              <a:t> </a:t>
            </a:r>
            <a:r>
              <a:rPr lang="en-US" altLang="zh-CN" sz="2700" dirty="0">
                <a:latin typeface="Arial" panose="020B0604020202020204" pitchFamily="34" charset="0"/>
                <a:cs typeface="Arial" panose="020B0604020202020204" pitchFamily="34" charset="0"/>
              </a:rPr>
              <a:t>I</a:t>
            </a:r>
            <a:r>
              <a:rPr lang="zh-CN" altLang="en-US" sz="2700" dirty="0">
                <a:latin typeface="Arial" panose="020B0604020202020204" pitchFamily="34" charset="0"/>
                <a:cs typeface="Arial" panose="020B0604020202020204" pitchFamily="34" charset="0"/>
              </a:rPr>
              <a:t> </a:t>
            </a:r>
            <a:r>
              <a:rPr lang="en-US" altLang="zh-CN" sz="2700" b="1" dirty="0">
                <a:highlight>
                  <a:srgbClr val="FFFF00"/>
                </a:highlight>
                <a:latin typeface="Arial" panose="020B0604020202020204" pitchFamily="34" charset="0"/>
                <a:cs typeface="Arial" panose="020B0604020202020204" pitchFamily="34" charset="0"/>
              </a:rPr>
              <a:t>think</a:t>
            </a:r>
            <a:r>
              <a:rPr lang="zh-CN" altLang="en-US" sz="2700" b="1" dirty="0">
                <a:highlight>
                  <a:srgbClr val="FFFF00"/>
                </a:highlight>
                <a:latin typeface="Arial" panose="020B0604020202020204" pitchFamily="34" charset="0"/>
                <a:cs typeface="Arial" panose="020B0604020202020204" pitchFamily="34" charset="0"/>
              </a:rPr>
              <a:t> </a:t>
            </a:r>
            <a:r>
              <a:rPr lang="en-US" altLang="zh-CN" sz="2700" b="1" dirty="0">
                <a:highlight>
                  <a:srgbClr val="FFFF00"/>
                </a:highlight>
                <a:latin typeface="Arial" panose="020B0604020202020204" pitchFamily="34" charset="0"/>
                <a:cs typeface="Arial" panose="020B0604020202020204" pitchFamily="34" charset="0"/>
              </a:rPr>
              <a:t>L2 Regularization data is</a:t>
            </a:r>
            <a:r>
              <a:rPr lang="zh-CN" altLang="en-US" sz="2700" b="1" dirty="0">
                <a:highlight>
                  <a:srgbClr val="FFFF00"/>
                </a:highlight>
                <a:latin typeface="Arial" panose="020B0604020202020204" pitchFamily="34" charset="0"/>
                <a:cs typeface="Arial" panose="020B0604020202020204" pitchFamily="34" charset="0"/>
              </a:rPr>
              <a:t> </a:t>
            </a:r>
            <a:r>
              <a:rPr lang="en-US" altLang="zh-CN" sz="2700" b="1" dirty="0">
                <a:highlight>
                  <a:srgbClr val="FFFF00"/>
                </a:highlight>
                <a:latin typeface="Arial" panose="020B0604020202020204" pitchFamily="34" charset="0"/>
                <a:cs typeface="Arial" panose="020B0604020202020204" pitchFamily="34" charset="0"/>
              </a:rPr>
              <a:t>more</a:t>
            </a:r>
            <a:r>
              <a:rPr lang="zh-CN" altLang="en-US" sz="2700" b="1" dirty="0">
                <a:highlight>
                  <a:srgbClr val="FFFF00"/>
                </a:highlight>
                <a:latin typeface="Arial" panose="020B0604020202020204" pitchFamily="34" charset="0"/>
                <a:cs typeface="Arial" panose="020B0604020202020204" pitchFamily="34" charset="0"/>
              </a:rPr>
              <a:t> </a:t>
            </a:r>
            <a:r>
              <a:rPr lang="en-US" altLang="zh-CN" sz="2700" b="1" dirty="0">
                <a:highlight>
                  <a:srgbClr val="FFFF00"/>
                </a:highlight>
                <a:latin typeface="Arial" panose="020B0604020202020204" pitchFamily="34" charset="0"/>
                <a:cs typeface="Arial" panose="020B0604020202020204" pitchFamily="34" charset="0"/>
              </a:rPr>
              <a:t>suitable for the random forest</a:t>
            </a:r>
            <a:r>
              <a:rPr lang="en-US" altLang="zh-CN" sz="2700" dirty="0">
                <a:latin typeface="Arial" panose="020B0604020202020204" pitchFamily="34" charset="0"/>
                <a:cs typeface="Arial" panose="020B0604020202020204" pitchFamily="34" charset="0"/>
              </a:rPr>
              <a:t>. </a:t>
            </a:r>
          </a:p>
          <a:p>
            <a:pPr>
              <a:lnSpc>
                <a:spcPct val="150000"/>
              </a:lnSpc>
            </a:pPr>
            <a:endParaRPr lang="en-US" altLang="zh-CN" sz="2700" dirty="0">
              <a:latin typeface="Arial" panose="020B0604020202020204" pitchFamily="34" charset="0"/>
              <a:cs typeface="Arial" panose="020B0604020202020204" pitchFamily="34" charset="0"/>
            </a:endParaRPr>
          </a:p>
          <a:p>
            <a:pPr>
              <a:lnSpc>
                <a:spcPct val="150000"/>
              </a:lnSpc>
            </a:pPr>
            <a:r>
              <a:rPr lang="en-US" altLang="zh-CN" sz="2700" dirty="0">
                <a:latin typeface="Arial" panose="020B0604020202020204" pitchFamily="34" charset="0"/>
                <a:cs typeface="Arial" panose="020B0604020202020204" pitchFamily="34" charset="0"/>
              </a:rPr>
              <a:t>The </a:t>
            </a:r>
            <a:r>
              <a:rPr lang="zh-CN" altLang="en-US" sz="2700" dirty="0">
                <a:latin typeface="Arial" panose="020B0604020202020204" pitchFamily="34" charset="0"/>
                <a:cs typeface="Arial" panose="020B0604020202020204" pitchFamily="34" charset="0"/>
              </a:rPr>
              <a:t>LabelEncoder() </a:t>
            </a:r>
            <a:r>
              <a:rPr lang="en-US" altLang="zh-CN" sz="2700" dirty="0">
                <a:latin typeface="Arial" panose="020B0604020202020204" pitchFamily="34" charset="0"/>
                <a:cs typeface="Arial" panose="020B0604020202020204" pitchFamily="34" charset="0"/>
              </a:rPr>
              <a:t>is just suitable for using with categorical character types labels</a:t>
            </a:r>
          </a:p>
          <a:p>
            <a:pPr>
              <a:lnSpc>
                <a:spcPct val="150000"/>
              </a:lnSpc>
            </a:pPr>
            <a:endParaRPr lang="en-US" altLang="zh-CN" sz="2700" dirty="0">
              <a:latin typeface="Arial" panose="020B0604020202020204" pitchFamily="34" charset="0"/>
              <a:cs typeface="Arial" panose="020B0604020202020204" pitchFamily="34" charset="0"/>
            </a:endParaRPr>
          </a:p>
          <a:p>
            <a:pPr>
              <a:lnSpc>
                <a:spcPct val="150000"/>
              </a:lnSpc>
            </a:pPr>
            <a:r>
              <a:rPr lang="en-US" altLang="zh-CN" sz="2700" dirty="0">
                <a:latin typeface="Arial" panose="020B0604020202020204" pitchFamily="34" charset="0"/>
                <a:cs typeface="Arial" panose="020B0604020202020204" pitchFamily="34" charset="0"/>
              </a:rPr>
              <a:t>In conclusion, </a:t>
            </a:r>
            <a:r>
              <a:rPr lang="en-US" altLang="zh-CN" sz="2700" b="1" dirty="0">
                <a:highlight>
                  <a:srgbClr val="FFFF00"/>
                </a:highlight>
                <a:latin typeface="Arial" panose="020B0604020202020204" pitchFamily="34" charset="0"/>
                <a:cs typeface="Arial" panose="020B0604020202020204" pitchFamily="34" charset="0"/>
              </a:rPr>
              <a:t>do the </a:t>
            </a:r>
            <a:r>
              <a:rPr lang="zh-CN" altLang="en-US" sz="2700" b="1" dirty="0">
                <a:highlight>
                  <a:srgbClr val="FFFF00"/>
                </a:highlight>
                <a:latin typeface="Arial" panose="020B0604020202020204" pitchFamily="34" charset="0"/>
                <a:cs typeface="Arial" panose="020B0604020202020204" pitchFamily="34" charset="0"/>
              </a:rPr>
              <a:t>LabelEncoder() </a:t>
            </a:r>
            <a:r>
              <a:rPr lang="en-US" altLang="zh-CN" sz="2700" b="1" dirty="0">
                <a:highlight>
                  <a:srgbClr val="FFFF00"/>
                </a:highlight>
                <a:latin typeface="Arial" panose="020B0604020202020204" pitchFamily="34" charset="0"/>
                <a:cs typeface="Arial" panose="020B0604020202020204" pitchFamily="34" charset="0"/>
              </a:rPr>
              <a:t>for categorical character first, then do the L2 Regularization</a:t>
            </a:r>
            <a:r>
              <a:rPr lang="en-US" altLang="zh-CN" sz="2700" dirty="0">
                <a:latin typeface="Arial" panose="020B0604020202020204" pitchFamily="34" charset="0"/>
                <a:cs typeface="Arial" panose="020B0604020202020204" pitchFamily="34" charset="0"/>
              </a:rPr>
              <a:t>, just like the work we do in feature engineering. </a:t>
            </a:r>
          </a:p>
        </p:txBody>
      </p:sp>
    </p:spTree>
    <p:extLst>
      <p:ext uri="{BB962C8B-B14F-4D97-AF65-F5344CB8AC3E}">
        <p14:creationId xmlns:p14="http://schemas.microsoft.com/office/powerpoint/2010/main" val="217246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mj-lt"/>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8" name="文本框 7"/>
          <p:cNvSpPr txBox="1"/>
          <p:nvPr/>
        </p:nvSpPr>
        <p:spPr>
          <a:xfrm>
            <a:off x="524066" y="185331"/>
            <a:ext cx="5438584" cy="480131"/>
          </a:xfrm>
          <a:prstGeom prst="rect">
            <a:avLst/>
          </a:prstGeom>
          <a:noFill/>
        </p:spPr>
        <p:txBody>
          <a:bodyPr wrap="square" rtlCol="0">
            <a:spAutoFit/>
          </a:bodyPr>
          <a:lstStyle/>
          <a:p>
            <a:pPr algn="ctr">
              <a:lnSpc>
                <a:spcPct val="90000"/>
              </a:lnSpc>
              <a:spcBef>
                <a:spcPct val="0"/>
              </a:spcBef>
            </a:pPr>
            <a:r>
              <a:rPr lang="en-US" altLang="zh-CN" sz="2800" b="1" dirty="0">
                <a:latin typeface="+mj-lt"/>
                <a:ea typeface="华文细黑" panose="02010600040101010101" pitchFamily="2" charset="-122"/>
                <a:cs typeface="Arial" panose="020B0604020202020204" pitchFamily="34" charset="0"/>
              </a:rPr>
              <a:t>Data Set Description</a:t>
            </a:r>
            <a:endParaRPr lang="zh-CN" altLang="en-US" sz="2800" b="1" dirty="0">
              <a:latin typeface="+mj-lt"/>
              <a:ea typeface="华文细黑"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70043E25-3464-40F7-A915-64A1BC9AD4ED}"/>
              </a:ext>
            </a:extLst>
          </p:cNvPr>
          <p:cNvSpPr txBox="1"/>
          <p:nvPr/>
        </p:nvSpPr>
        <p:spPr>
          <a:xfrm>
            <a:off x="1" y="1123781"/>
            <a:ext cx="4718606" cy="523220"/>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Marital (categorical)</a:t>
            </a:r>
          </a:p>
        </p:txBody>
      </p:sp>
      <p:pic>
        <p:nvPicPr>
          <p:cNvPr id="10" name="图片 9">
            <a:extLst>
              <a:ext uri="{FF2B5EF4-FFF2-40B4-BE49-F238E27FC236}">
                <a16:creationId xmlns:a16="http://schemas.microsoft.com/office/drawing/2014/main" id="{7CFE4469-137F-42D3-9FE3-76426D7B0599}"/>
              </a:ext>
            </a:extLst>
          </p:cNvPr>
          <p:cNvPicPr>
            <a:picLocks noChangeAspect="1"/>
          </p:cNvPicPr>
          <p:nvPr/>
        </p:nvPicPr>
        <p:blipFill rotWithShape="1">
          <a:blip r:embed="rId3"/>
          <a:srcRect l="2231" t="5712" r="11369"/>
          <a:stretch/>
        </p:blipFill>
        <p:spPr>
          <a:xfrm>
            <a:off x="1" y="2164478"/>
            <a:ext cx="4718606" cy="2574717"/>
          </a:xfrm>
          <a:prstGeom prst="rect">
            <a:avLst/>
          </a:prstGeom>
        </p:spPr>
      </p:pic>
      <p:pic>
        <p:nvPicPr>
          <p:cNvPr id="16" name="图片 15">
            <a:extLst>
              <a:ext uri="{FF2B5EF4-FFF2-40B4-BE49-F238E27FC236}">
                <a16:creationId xmlns:a16="http://schemas.microsoft.com/office/drawing/2014/main" id="{954679A6-F84A-43FE-A3E6-0534345D84CE}"/>
              </a:ext>
            </a:extLst>
          </p:cNvPr>
          <p:cNvPicPr>
            <a:picLocks noChangeAspect="1"/>
          </p:cNvPicPr>
          <p:nvPr/>
        </p:nvPicPr>
        <p:blipFill rotWithShape="1">
          <a:blip r:embed="rId4"/>
          <a:srcRect l="7268" t="6160" r="11469"/>
          <a:stretch/>
        </p:blipFill>
        <p:spPr>
          <a:xfrm>
            <a:off x="4737631" y="2021711"/>
            <a:ext cx="7473393" cy="2860249"/>
          </a:xfrm>
          <a:prstGeom prst="rect">
            <a:avLst/>
          </a:prstGeom>
        </p:spPr>
      </p:pic>
      <p:sp>
        <p:nvSpPr>
          <p:cNvPr id="17" name="文本框 16">
            <a:extLst>
              <a:ext uri="{FF2B5EF4-FFF2-40B4-BE49-F238E27FC236}">
                <a16:creationId xmlns:a16="http://schemas.microsoft.com/office/drawing/2014/main" id="{B6195628-B9C3-453E-82CD-73C55EB16D91}"/>
              </a:ext>
            </a:extLst>
          </p:cNvPr>
          <p:cNvSpPr txBox="1"/>
          <p:nvPr/>
        </p:nvSpPr>
        <p:spPr>
          <a:xfrm>
            <a:off x="-1" y="5563711"/>
            <a:ext cx="4737631" cy="954107"/>
          </a:xfrm>
          <a:prstGeom prst="rect">
            <a:avLst/>
          </a:prstGeom>
          <a:noFill/>
        </p:spPr>
        <p:txBody>
          <a:bodyPr wrap="square">
            <a:spAutoFit/>
          </a:bodyPr>
          <a:lstStyle/>
          <a:p>
            <a:pPr algn="ctr" fontAlgn="base"/>
            <a:r>
              <a:rPr lang="en-US" altLang="zh-CN" sz="2800" b="0" i="0" dirty="0">
                <a:effectLst/>
                <a:latin typeface="Inter"/>
              </a:rPr>
              <a:t>'divorced', 'married’,</a:t>
            </a:r>
          </a:p>
          <a:p>
            <a:pPr algn="ctr" fontAlgn="base"/>
            <a:r>
              <a:rPr lang="en-US" altLang="zh-CN" sz="2800" b="0" i="0" dirty="0">
                <a:effectLst/>
                <a:latin typeface="Inter"/>
              </a:rPr>
              <a:t>'single' </a:t>
            </a:r>
            <a:endParaRPr lang="en-US" altLang="zh-CN" sz="2800" b="1" i="0" dirty="0">
              <a:solidFill>
                <a:srgbClr val="FF0000"/>
              </a:solidFill>
              <a:effectLst/>
              <a:latin typeface="+mj-lt"/>
            </a:endParaRPr>
          </a:p>
        </p:txBody>
      </p:sp>
      <p:sp>
        <p:nvSpPr>
          <p:cNvPr id="18" name="文本框 17">
            <a:extLst>
              <a:ext uri="{FF2B5EF4-FFF2-40B4-BE49-F238E27FC236}">
                <a16:creationId xmlns:a16="http://schemas.microsoft.com/office/drawing/2014/main" id="{1DBE87F4-23C6-440C-9370-120F1276AD39}"/>
              </a:ext>
            </a:extLst>
          </p:cNvPr>
          <p:cNvSpPr txBox="1"/>
          <p:nvPr/>
        </p:nvSpPr>
        <p:spPr>
          <a:xfrm>
            <a:off x="0" y="4953428"/>
            <a:ext cx="4718606" cy="523220"/>
          </a:xfrm>
          <a:prstGeom prst="rect">
            <a:avLst/>
          </a:prstGeom>
          <a:noFill/>
        </p:spPr>
        <p:txBody>
          <a:bodyPr wrap="square">
            <a:spAutoFit/>
          </a:bodyPr>
          <a:lstStyle/>
          <a:p>
            <a:pPr algn="ctr" fontAlgn="base"/>
            <a:r>
              <a:rPr lang="en-US" altLang="zh-CN" sz="2800" b="1" dirty="0">
                <a:solidFill>
                  <a:srgbClr val="FF0000"/>
                </a:solidFill>
                <a:latin typeface="+mj-lt"/>
              </a:rPr>
              <a:t>3 types in total</a:t>
            </a:r>
          </a:p>
        </p:txBody>
      </p:sp>
      <p:sp>
        <p:nvSpPr>
          <p:cNvPr id="19" name="文本框 18">
            <a:extLst>
              <a:ext uri="{FF2B5EF4-FFF2-40B4-BE49-F238E27FC236}">
                <a16:creationId xmlns:a16="http://schemas.microsoft.com/office/drawing/2014/main" id="{61B7EAD5-E623-4243-8580-ACF78243B0F4}"/>
              </a:ext>
            </a:extLst>
          </p:cNvPr>
          <p:cNvSpPr txBox="1"/>
          <p:nvPr/>
        </p:nvSpPr>
        <p:spPr>
          <a:xfrm>
            <a:off x="4737630" y="5562054"/>
            <a:ext cx="7484425" cy="954107"/>
          </a:xfrm>
          <a:prstGeom prst="rect">
            <a:avLst/>
          </a:prstGeom>
          <a:noFill/>
        </p:spPr>
        <p:txBody>
          <a:bodyPr wrap="square">
            <a:spAutoFit/>
          </a:bodyPr>
          <a:lstStyle/>
          <a:p>
            <a:pPr algn="ctr" fontAlgn="base"/>
            <a:r>
              <a:rPr lang="en-US" altLang="zh-CN" sz="2800" dirty="0">
                <a:latin typeface="Inter"/>
              </a:rPr>
              <a:t>'</a:t>
            </a:r>
            <a:r>
              <a:rPr lang="en-US" altLang="zh-CN" sz="2800" b="0" i="0" dirty="0">
                <a:effectLst/>
                <a:latin typeface="Inter"/>
              </a:rPr>
              <a:t>tertiary', 'secondary’,</a:t>
            </a:r>
          </a:p>
          <a:p>
            <a:pPr algn="ctr" fontAlgn="base"/>
            <a:r>
              <a:rPr lang="en-US" altLang="zh-CN" sz="2800" dirty="0">
                <a:latin typeface="Inter"/>
              </a:rPr>
              <a:t>'</a:t>
            </a:r>
            <a:r>
              <a:rPr lang="en-US" altLang="zh-CN" sz="2800" b="0" i="0" dirty="0">
                <a:effectLst/>
                <a:latin typeface="Inter"/>
              </a:rPr>
              <a:t>primary', 'unknown' </a:t>
            </a:r>
            <a:endParaRPr lang="en-US" altLang="zh-CN" sz="2800" b="1" i="0" dirty="0">
              <a:solidFill>
                <a:srgbClr val="FF0000"/>
              </a:solidFill>
              <a:effectLst/>
              <a:latin typeface="+mj-lt"/>
            </a:endParaRPr>
          </a:p>
        </p:txBody>
      </p:sp>
      <p:sp>
        <p:nvSpPr>
          <p:cNvPr id="20" name="文本框 19">
            <a:extLst>
              <a:ext uri="{FF2B5EF4-FFF2-40B4-BE49-F238E27FC236}">
                <a16:creationId xmlns:a16="http://schemas.microsoft.com/office/drawing/2014/main" id="{A4B31766-61A8-431F-BBED-BADA43410466}"/>
              </a:ext>
            </a:extLst>
          </p:cNvPr>
          <p:cNvSpPr txBox="1"/>
          <p:nvPr/>
        </p:nvSpPr>
        <p:spPr>
          <a:xfrm>
            <a:off x="4737632" y="4951771"/>
            <a:ext cx="7454368" cy="523220"/>
          </a:xfrm>
          <a:prstGeom prst="rect">
            <a:avLst/>
          </a:prstGeom>
          <a:noFill/>
        </p:spPr>
        <p:txBody>
          <a:bodyPr wrap="square">
            <a:spAutoFit/>
          </a:bodyPr>
          <a:lstStyle/>
          <a:p>
            <a:pPr algn="ctr" fontAlgn="base"/>
            <a:r>
              <a:rPr lang="en-US" altLang="zh-CN" sz="2800" b="1" dirty="0">
                <a:solidFill>
                  <a:srgbClr val="FF0000"/>
                </a:solidFill>
                <a:latin typeface="+mj-lt"/>
              </a:rPr>
              <a:t>4 types in total</a:t>
            </a:r>
          </a:p>
        </p:txBody>
      </p:sp>
      <p:sp>
        <p:nvSpPr>
          <p:cNvPr id="21" name="文本框 20">
            <a:extLst>
              <a:ext uri="{FF2B5EF4-FFF2-40B4-BE49-F238E27FC236}">
                <a16:creationId xmlns:a16="http://schemas.microsoft.com/office/drawing/2014/main" id="{E7AFD79D-05A0-4C9B-B4F3-265427A99855}"/>
              </a:ext>
            </a:extLst>
          </p:cNvPr>
          <p:cNvSpPr txBox="1"/>
          <p:nvPr/>
        </p:nvSpPr>
        <p:spPr>
          <a:xfrm>
            <a:off x="4737630" y="1119742"/>
            <a:ext cx="7454370" cy="523220"/>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Education (categorical)</a:t>
            </a:r>
          </a:p>
        </p:txBody>
      </p:sp>
    </p:spTree>
    <p:extLst>
      <p:ext uri="{BB962C8B-B14F-4D97-AF65-F5344CB8AC3E}">
        <p14:creationId xmlns:p14="http://schemas.microsoft.com/office/powerpoint/2010/main" val="3202076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893CBA-E74E-4892-B8A1-304587BAD490}"/>
              </a:ext>
            </a:extLst>
          </p:cNvPr>
          <p:cNvPicPr>
            <a:picLocks noChangeAspect="1"/>
          </p:cNvPicPr>
          <p:nvPr/>
        </p:nvPicPr>
        <p:blipFill>
          <a:blip r:embed="rId2"/>
          <a:stretch>
            <a:fillRect/>
          </a:stretch>
        </p:blipFill>
        <p:spPr>
          <a:xfrm>
            <a:off x="2308194" y="588145"/>
            <a:ext cx="8022454" cy="6016841"/>
          </a:xfrm>
          <a:prstGeom prst="rect">
            <a:avLst/>
          </a:prstGeom>
        </p:spPr>
      </p:pic>
      <p:cxnSp>
        <p:nvCxnSpPr>
          <p:cNvPr id="3" name="直接连接符 2">
            <a:extLst>
              <a:ext uri="{FF2B5EF4-FFF2-40B4-BE49-F238E27FC236}">
                <a16:creationId xmlns:a16="http://schemas.microsoft.com/office/drawing/2014/main" id="{888C08F9-4CB7-4A02-9047-07B63C0F90E9}"/>
              </a:ext>
            </a:extLst>
          </p:cNvPr>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4" name="直接连接符 3">
            <a:extLst>
              <a:ext uri="{FF2B5EF4-FFF2-40B4-BE49-F238E27FC236}">
                <a16:creationId xmlns:a16="http://schemas.microsoft.com/office/drawing/2014/main" id="{746CF864-5E85-498B-9F58-137ED92F8525}"/>
              </a:ext>
            </a:extLst>
          </p:cNvPr>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5" name="直角三角形 4">
            <a:extLst>
              <a:ext uri="{FF2B5EF4-FFF2-40B4-BE49-F238E27FC236}">
                <a16:creationId xmlns:a16="http://schemas.microsoft.com/office/drawing/2014/main" id="{AB942929-AD4C-4970-889A-5DC393A35BA9}"/>
              </a:ext>
            </a:extLst>
          </p:cNvPr>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直角三角形 5">
            <a:extLst>
              <a:ext uri="{FF2B5EF4-FFF2-40B4-BE49-F238E27FC236}">
                <a16:creationId xmlns:a16="http://schemas.microsoft.com/office/drawing/2014/main" id="{C56AF49D-D10A-445B-93E0-81588257C562}"/>
              </a:ext>
            </a:extLst>
          </p:cNvPr>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7" name="直角三角形 6">
            <a:extLst>
              <a:ext uri="{FF2B5EF4-FFF2-40B4-BE49-F238E27FC236}">
                <a16:creationId xmlns:a16="http://schemas.microsoft.com/office/drawing/2014/main" id="{0137B95A-A068-468D-9090-6EA76A1DFB30}"/>
              </a:ext>
            </a:extLst>
          </p:cNvPr>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直角三角形 7">
            <a:extLst>
              <a:ext uri="{FF2B5EF4-FFF2-40B4-BE49-F238E27FC236}">
                <a16:creationId xmlns:a16="http://schemas.microsoft.com/office/drawing/2014/main" id="{D38D894D-6ADB-4325-A2B8-8E6A28182712}"/>
              </a:ext>
            </a:extLst>
          </p:cNvPr>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2B031A48-A175-4B2E-8EF7-73976C8F4C7C}"/>
              </a:ext>
            </a:extLst>
          </p:cNvPr>
          <p:cNvSpPr txBox="1"/>
          <p:nvPr/>
        </p:nvSpPr>
        <p:spPr>
          <a:xfrm>
            <a:off x="560261" y="99450"/>
            <a:ext cx="5438584"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ROC</a:t>
            </a:r>
            <a:endParaRPr lang="zh-CN" altLang="en-US" sz="3200" b="1" dirty="0">
              <a:latin typeface="Arial" panose="020B0604020202020204" pitchFamily="34" charset="0"/>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530409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392832" y="4592637"/>
            <a:ext cx="16022272" cy="7657835"/>
            <a:chOff x="-1044624" y="3444478"/>
            <a:chExt cx="12016704" cy="5743376"/>
          </a:xfrm>
        </p:grpSpPr>
        <p:sp>
          <p:nvSpPr>
            <p:cNvPr id="8" name="椭圆 7"/>
            <p:cNvSpPr/>
            <p:nvPr/>
          </p:nvSpPr>
          <p:spPr>
            <a:xfrm>
              <a:off x="4932040"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 name="组合 12"/>
            <p:cNvGrpSpPr/>
            <p:nvPr/>
          </p:nvGrpSpPr>
          <p:grpSpPr>
            <a:xfrm>
              <a:off x="-1044624" y="3444478"/>
              <a:ext cx="12016704" cy="5607992"/>
              <a:chOff x="-1044624" y="3579862"/>
              <a:chExt cx="12016704" cy="5607992"/>
            </a:xfrm>
          </p:grpSpPr>
          <p:grpSp>
            <p:nvGrpSpPr>
              <p:cNvPr id="12" name="组合 11"/>
              <p:cNvGrpSpPr/>
              <p:nvPr/>
            </p:nvGrpSpPr>
            <p:grpSpPr>
              <a:xfrm>
                <a:off x="-558948" y="3579862"/>
                <a:ext cx="11531028" cy="5535984"/>
                <a:chOff x="-558948" y="3579862"/>
                <a:chExt cx="11531028" cy="5535984"/>
              </a:xfrm>
            </p:grpSpPr>
            <p:sp>
              <p:nvSpPr>
                <p:cNvPr id="4" name="椭圆 3"/>
                <p:cNvSpPr/>
                <p:nvPr/>
              </p:nvSpPr>
              <p:spPr>
                <a:xfrm>
                  <a:off x="5076056" y="3579862"/>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475656"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6660232" y="4011910"/>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596976" y="4803998"/>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558948"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椭圆 10"/>
              <p:cNvSpPr/>
              <p:nvPr/>
            </p:nvSpPr>
            <p:spPr>
              <a:xfrm>
                <a:off x="-1044624"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nvGrpSpPr>
          <p:cNvPr id="17" name="组合 16"/>
          <p:cNvGrpSpPr/>
          <p:nvPr/>
        </p:nvGrpSpPr>
        <p:grpSpPr>
          <a:xfrm>
            <a:off x="-1392832" y="-3835168"/>
            <a:ext cx="7700101" cy="5011803"/>
            <a:chOff x="-1044624" y="-2540818"/>
            <a:chExt cx="5775076" cy="3758852"/>
          </a:xfrm>
        </p:grpSpPr>
        <p:sp>
          <p:nvSpPr>
            <p:cNvPr id="5" name="椭圆 4"/>
            <p:cNvSpPr/>
            <p:nvPr/>
          </p:nvSpPr>
          <p:spPr>
            <a:xfrm>
              <a:off x="-516098" y="-2036762"/>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683568"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475656" y="-2324794"/>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1044624"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 name="组合 20"/>
          <p:cNvGrpSpPr/>
          <p:nvPr/>
        </p:nvGrpSpPr>
        <p:grpSpPr>
          <a:xfrm>
            <a:off x="2889267" y="312539"/>
            <a:ext cx="384043" cy="384043"/>
            <a:chOff x="5931520" y="378420"/>
            <a:chExt cx="288032" cy="288032"/>
          </a:xfrm>
        </p:grpSpPr>
        <p:sp>
          <p:nvSpPr>
            <p:cNvPr id="19" name="椭圆 1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 name="组合 21"/>
          <p:cNvGrpSpPr/>
          <p:nvPr/>
        </p:nvGrpSpPr>
        <p:grpSpPr>
          <a:xfrm>
            <a:off x="1776141" y="43168"/>
            <a:ext cx="288032" cy="288032"/>
            <a:chOff x="5931520" y="378420"/>
            <a:chExt cx="288032" cy="288032"/>
          </a:xfrm>
        </p:grpSpPr>
        <p:sp>
          <p:nvSpPr>
            <p:cNvPr id="23" name="椭圆 22"/>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 name="组合 24"/>
          <p:cNvGrpSpPr/>
          <p:nvPr/>
        </p:nvGrpSpPr>
        <p:grpSpPr>
          <a:xfrm>
            <a:off x="6960096" y="5936788"/>
            <a:ext cx="384043" cy="384043"/>
            <a:chOff x="5931520" y="378420"/>
            <a:chExt cx="288032" cy="288032"/>
          </a:xfrm>
        </p:grpSpPr>
        <p:sp>
          <p:nvSpPr>
            <p:cNvPr id="26" name="椭圆 25"/>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椭圆 26"/>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 name="组合 27"/>
          <p:cNvGrpSpPr/>
          <p:nvPr/>
        </p:nvGrpSpPr>
        <p:grpSpPr>
          <a:xfrm>
            <a:off x="9113807" y="6366339"/>
            <a:ext cx="336815" cy="336815"/>
            <a:chOff x="5931520" y="378420"/>
            <a:chExt cx="288032" cy="288032"/>
          </a:xfrm>
        </p:grpSpPr>
        <p:sp>
          <p:nvSpPr>
            <p:cNvPr id="29" name="椭圆 2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椭圆 2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 name="组合 30"/>
          <p:cNvGrpSpPr/>
          <p:nvPr/>
        </p:nvGrpSpPr>
        <p:grpSpPr>
          <a:xfrm>
            <a:off x="11280579" y="5000295"/>
            <a:ext cx="336815" cy="336815"/>
            <a:chOff x="5931520" y="378420"/>
            <a:chExt cx="288032" cy="288032"/>
          </a:xfrm>
        </p:grpSpPr>
        <p:sp>
          <p:nvSpPr>
            <p:cNvPr id="32" name="椭圆 31"/>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椭圆 32"/>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 name="组合 33"/>
          <p:cNvGrpSpPr/>
          <p:nvPr/>
        </p:nvGrpSpPr>
        <p:grpSpPr>
          <a:xfrm>
            <a:off x="2188627" y="6306525"/>
            <a:ext cx="288032" cy="288032"/>
            <a:chOff x="5931520" y="378420"/>
            <a:chExt cx="288032" cy="288032"/>
          </a:xfrm>
        </p:grpSpPr>
        <p:sp>
          <p:nvSpPr>
            <p:cNvPr id="35" name="椭圆 34"/>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椭圆 35"/>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TextBox 36"/>
          <p:cNvSpPr txBox="1"/>
          <p:nvPr/>
        </p:nvSpPr>
        <p:spPr>
          <a:xfrm>
            <a:off x="2598909" y="2057158"/>
            <a:ext cx="6893361" cy="1754326"/>
          </a:xfrm>
          <a:prstGeom prst="rect">
            <a:avLst/>
          </a:prstGeom>
          <a:noFill/>
        </p:spPr>
        <p:txBody>
          <a:bodyPr wrap="none" rtlCol="0">
            <a:spAutoFit/>
          </a:bodyPr>
          <a:lstStyle/>
          <a:p>
            <a:pPr algn="ctr"/>
            <a:r>
              <a:rPr lang="en-US" altLang="zh-CN" sz="5400" b="1" dirty="0">
                <a:solidFill>
                  <a:schemeClr val="accent4">
                    <a:lumMod val="75000"/>
                  </a:schemeClr>
                </a:solidFill>
                <a:latin typeface="微软雅黑" pitchFamily="34" charset="-122"/>
                <a:ea typeface="微软雅黑" pitchFamily="34" charset="-122"/>
              </a:rPr>
              <a:t>Logistic Regression</a:t>
            </a:r>
            <a:br>
              <a:rPr lang="en-US" altLang="zh-CN" sz="5400" b="1" dirty="0">
                <a:solidFill>
                  <a:schemeClr val="accent4">
                    <a:lumMod val="75000"/>
                  </a:schemeClr>
                </a:solidFill>
                <a:latin typeface="微软雅黑" pitchFamily="34" charset="-122"/>
                <a:ea typeface="微软雅黑" pitchFamily="34" charset="-122"/>
              </a:rPr>
            </a:br>
            <a:r>
              <a:rPr lang="en-US" altLang="zh-CN" sz="5400" b="1" dirty="0">
                <a:solidFill>
                  <a:schemeClr val="accent4">
                    <a:lumMod val="75000"/>
                  </a:schemeClr>
                </a:solidFill>
                <a:latin typeface="微软雅黑" pitchFamily="34" charset="-122"/>
                <a:ea typeface="微软雅黑" pitchFamily="34" charset="-122"/>
              </a:rPr>
              <a:t>Model Building</a:t>
            </a:r>
            <a:endParaRPr lang="zh-CN" altLang="en-US" sz="54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17027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DBFC3-B361-304D-BD97-A0A3A2357D82}"/>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3F764DA8-1FC1-534F-8C15-B8A48645BC3E}"/>
              </a:ext>
            </a:extLst>
          </p:cNvPr>
          <p:cNvSpPr>
            <a:spLocks noGrp="1"/>
          </p:cNvSpPr>
          <p:nvPr>
            <p:ph idx="1"/>
          </p:nvPr>
        </p:nvSpPr>
        <p:spPr/>
        <p:txBody>
          <a:bodyPr>
            <a:normAutofit/>
          </a:bodyPr>
          <a:lstStyle/>
          <a:p>
            <a:r>
              <a:rPr lang="en-US" altLang="zh-CN" sz="3200" dirty="0">
                <a:latin typeface="Arial" panose="020B0604020202020204" pitchFamily="34" charset="0"/>
                <a:cs typeface="Arial" panose="020B0604020202020204" pitchFamily="34" charset="0"/>
              </a:rPr>
              <a:t>I use</a:t>
            </a:r>
            <a:r>
              <a:rPr lang="zh-CN" altLang="en-US" sz="3200" dirty="0">
                <a:latin typeface="Arial" panose="020B0604020202020204" pitchFamily="34" charset="0"/>
                <a:cs typeface="Arial" panose="020B0604020202020204" pitchFamily="34" charset="0"/>
              </a:rPr>
              <a:t> </a:t>
            </a:r>
            <a:r>
              <a:rPr lang="en-US" altLang="zh-CN" sz="3200" dirty="0" err="1">
                <a:latin typeface="Arial" panose="020B0604020202020204" pitchFamily="34" charset="0"/>
                <a:cs typeface="Arial" panose="020B0604020202020204" pitchFamily="34" charset="0"/>
              </a:rPr>
              <a:t>sklearn</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to</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develop</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my</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logistic</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regression model</a:t>
            </a:r>
            <a:endParaRPr kumimoji="1" lang="zh-CN" altLang="en-US" sz="3200" dirty="0"/>
          </a:p>
        </p:txBody>
      </p:sp>
      <p:pic>
        <p:nvPicPr>
          <p:cNvPr id="5" name="图片 4">
            <a:extLst>
              <a:ext uri="{FF2B5EF4-FFF2-40B4-BE49-F238E27FC236}">
                <a16:creationId xmlns:a16="http://schemas.microsoft.com/office/drawing/2014/main" id="{143BD67A-E528-E34A-835A-44B7C659B206}"/>
              </a:ext>
            </a:extLst>
          </p:cNvPr>
          <p:cNvPicPr>
            <a:picLocks noChangeAspect="1"/>
          </p:cNvPicPr>
          <p:nvPr/>
        </p:nvPicPr>
        <p:blipFill>
          <a:blip r:embed="rId3"/>
          <a:srcRect/>
          <a:stretch/>
        </p:blipFill>
        <p:spPr>
          <a:xfrm>
            <a:off x="203861" y="2945008"/>
            <a:ext cx="11988139" cy="2446142"/>
          </a:xfrm>
          <a:prstGeom prst="rect">
            <a:avLst/>
          </a:prstGeom>
        </p:spPr>
      </p:pic>
    </p:spTree>
    <p:extLst>
      <p:ext uri="{BB962C8B-B14F-4D97-AF65-F5344CB8AC3E}">
        <p14:creationId xmlns:p14="http://schemas.microsoft.com/office/powerpoint/2010/main" val="3437474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BD85C-DC5A-7849-B247-469F9369A63A}"/>
              </a:ext>
            </a:extLst>
          </p:cNvPr>
          <p:cNvSpPr>
            <a:spLocks noGrp="1"/>
          </p:cNvSpPr>
          <p:nvPr>
            <p:ph type="title"/>
          </p:nvPr>
        </p:nvSpPr>
        <p:spPr>
          <a:xfrm>
            <a:off x="231415" y="-80834"/>
            <a:ext cx="10806115" cy="1495298"/>
          </a:xfrm>
        </p:spPr>
        <p:txBody>
          <a:bodyPr>
            <a:normAutofit/>
          </a:bodyPr>
          <a:lstStyle/>
          <a:p>
            <a:r>
              <a:rPr lang="en" altLang="zh-CN" sz="4000" b="1" dirty="0">
                <a:latin typeface="Times New Roman" panose="02020603050405020304" pitchFamily="18" charset="0"/>
                <a:cs typeface="Times New Roman" panose="02020603050405020304" pitchFamily="18" charset="0"/>
              </a:rPr>
              <a:t>Model Evaluation</a:t>
            </a:r>
            <a:endParaRPr kumimoji="1" lang="zh-CN" altLang="en-US" sz="4000"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52EE6E37-3E06-8045-954F-7B43139082DD}"/>
              </a:ext>
            </a:extLst>
          </p:cNvPr>
          <p:cNvPicPr>
            <a:picLocks noChangeAspect="1"/>
          </p:cNvPicPr>
          <p:nvPr/>
        </p:nvPicPr>
        <p:blipFill>
          <a:blip r:embed="rId2"/>
          <a:srcRect/>
          <a:stretch/>
        </p:blipFill>
        <p:spPr>
          <a:xfrm>
            <a:off x="2736666" y="1513293"/>
            <a:ext cx="7450802" cy="5344707"/>
          </a:xfrm>
          <a:prstGeom prst="rect">
            <a:avLst/>
          </a:prstGeom>
        </p:spPr>
      </p:pic>
      <p:sp>
        <p:nvSpPr>
          <p:cNvPr id="8" name="文本框 7">
            <a:extLst>
              <a:ext uri="{FF2B5EF4-FFF2-40B4-BE49-F238E27FC236}">
                <a16:creationId xmlns:a16="http://schemas.microsoft.com/office/drawing/2014/main" id="{9D1E725C-7A7D-EB44-8558-53ABA0692FB7}"/>
              </a:ext>
            </a:extLst>
          </p:cNvPr>
          <p:cNvSpPr txBox="1"/>
          <p:nvPr/>
        </p:nvSpPr>
        <p:spPr>
          <a:xfrm>
            <a:off x="3915822" y="990072"/>
            <a:ext cx="3528237" cy="523220"/>
          </a:xfrm>
          <a:prstGeom prst="rect">
            <a:avLst/>
          </a:prstGeom>
          <a:noFill/>
        </p:spPr>
        <p:txBody>
          <a:bodyPr wrap="square" rtlCol="0">
            <a:spAutoFit/>
          </a:bodyPr>
          <a:lstStyle/>
          <a:p>
            <a:r>
              <a:rPr kumimoji="1" lang="en-US" altLang="zh-CN" sz="2800" b="1" dirty="0"/>
              <a:t>Confusion matrix</a:t>
            </a:r>
            <a:endParaRPr kumimoji="1" lang="zh-CN" altLang="en-US" sz="2800" b="1" dirty="0"/>
          </a:p>
        </p:txBody>
      </p:sp>
    </p:spTree>
    <p:extLst>
      <p:ext uri="{BB962C8B-B14F-4D97-AF65-F5344CB8AC3E}">
        <p14:creationId xmlns:p14="http://schemas.microsoft.com/office/powerpoint/2010/main" val="1265395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718F3-E5D6-EA45-9122-3B8728CC8FC5}"/>
              </a:ext>
            </a:extLst>
          </p:cNvPr>
          <p:cNvSpPr>
            <a:spLocks noGrp="1"/>
          </p:cNvSpPr>
          <p:nvPr>
            <p:ph type="title"/>
          </p:nvPr>
        </p:nvSpPr>
        <p:spPr>
          <a:xfrm>
            <a:off x="838200" y="365125"/>
            <a:ext cx="13226140" cy="1667245"/>
          </a:xfrm>
        </p:spPr>
        <p:txBody>
          <a:bodyPr/>
          <a:lstStyle/>
          <a:p>
            <a:r>
              <a:rPr lang="en" altLang="zh-CN" b="1" dirty="0"/>
              <a:t>Model Evaluation</a:t>
            </a:r>
            <a:endParaRPr kumimoji="1" lang="zh-CN" altLang="en-US" dirty="0"/>
          </a:p>
        </p:txBody>
      </p:sp>
      <p:sp>
        <p:nvSpPr>
          <p:cNvPr id="3" name="内容占位符 2">
            <a:extLst>
              <a:ext uri="{FF2B5EF4-FFF2-40B4-BE49-F238E27FC236}">
                <a16:creationId xmlns:a16="http://schemas.microsoft.com/office/drawing/2014/main" id="{ECF6B1E0-B301-6D48-8073-3346C4CAD291}"/>
              </a:ext>
            </a:extLst>
          </p:cNvPr>
          <p:cNvSpPr>
            <a:spLocks noGrp="1"/>
          </p:cNvSpPr>
          <p:nvPr>
            <p:ph idx="1"/>
          </p:nvPr>
        </p:nvSpPr>
        <p:spPr>
          <a:xfrm>
            <a:off x="838200" y="1825624"/>
            <a:ext cx="13226140" cy="5472955"/>
          </a:xfrm>
        </p:spPr>
        <p:txBody>
          <a:bodyPr/>
          <a:lstStyle/>
          <a:p>
            <a:r>
              <a:rPr kumimoji="1" lang="en-US" altLang="zh-CN" dirty="0"/>
              <a:t>ACC</a:t>
            </a:r>
          </a:p>
          <a:p>
            <a:endParaRPr kumimoji="1" lang="en-US" altLang="zh-CN" dirty="0"/>
          </a:p>
          <a:p>
            <a:endParaRPr kumimoji="1" lang="en-US" altLang="zh-CN" dirty="0"/>
          </a:p>
          <a:p>
            <a:r>
              <a:rPr kumimoji="1" lang="en-US" altLang="zh-CN" dirty="0"/>
              <a:t>MCC</a:t>
            </a:r>
          </a:p>
          <a:p>
            <a:pPr marL="0" indent="0">
              <a:buNone/>
            </a:pPr>
            <a:endParaRPr lang="en" altLang="zh-CN" dirty="0"/>
          </a:p>
          <a:p>
            <a:endParaRPr lang="en" altLang="zh-CN" dirty="0"/>
          </a:p>
          <a:p>
            <a:r>
              <a:rPr lang="en" altLang="zh-CN" dirty="0"/>
              <a:t>Five-fold Cross Validation Score: &lt;mean&gt;</a:t>
            </a:r>
          </a:p>
          <a:p>
            <a:pPr marL="0" indent="0">
              <a:buNone/>
            </a:pPr>
            <a:endParaRPr kumimoji="1" lang="zh-CN" altLang="en-US" dirty="0"/>
          </a:p>
        </p:txBody>
      </p:sp>
      <p:pic>
        <p:nvPicPr>
          <p:cNvPr id="7" name="图片 6">
            <a:extLst>
              <a:ext uri="{FF2B5EF4-FFF2-40B4-BE49-F238E27FC236}">
                <a16:creationId xmlns:a16="http://schemas.microsoft.com/office/drawing/2014/main" id="{D3256F4B-EF39-A741-AFAF-F23A520AB000}"/>
              </a:ext>
            </a:extLst>
          </p:cNvPr>
          <p:cNvPicPr>
            <a:picLocks noChangeAspect="1"/>
          </p:cNvPicPr>
          <p:nvPr/>
        </p:nvPicPr>
        <p:blipFill>
          <a:blip r:embed="rId3"/>
          <a:srcRect/>
          <a:stretch/>
        </p:blipFill>
        <p:spPr>
          <a:xfrm>
            <a:off x="925164" y="5689901"/>
            <a:ext cx="8239563" cy="622637"/>
          </a:xfrm>
          <a:prstGeom prst="rect">
            <a:avLst/>
          </a:prstGeom>
        </p:spPr>
      </p:pic>
      <p:pic>
        <p:nvPicPr>
          <p:cNvPr id="9" name="图片 8">
            <a:extLst>
              <a:ext uri="{FF2B5EF4-FFF2-40B4-BE49-F238E27FC236}">
                <a16:creationId xmlns:a16="http://schemas.microsoft.com/office/drawing/2014/main" id="{AFDDBE0C-D9E6-8E46-ADCB-3FF39C0ACEC5}"/>
              </a:ext>
            </a:extLst>
          </p:cNvPr>
          <p:cNvPicPr>
            <a:picLocks noChangeAspect="1"/>
          </p:cNvPicPr>
          <p:nvPr/>
        </p:nvPicPr>
        <p:blipFill>
          <a:blip r:embed="rId4"/>
          <a:srcRect/>
          <a:stretch/>
        </p:blipFill>
        <p:spPr>
          <a:xfrm>
            <a:off x="838200" y="4086799"/>
            <a:ext cx="4755373" cy="453922"/>
          </a:xfrm>
          <a:prstGeom prst="rect">
            <a:avLst/>
          </a:prstGeom>
        </p:spPr>
      </p:pic>
      <p:pic>
        <p:nvPicPr>
          <p:cNvPr id="11" name="图片 10">
            <a:extLst>
              <a:ext uri="{FF2B5EF4-FFF2-40B4-BE49-F238E27FC236}">
                <a16:creationId xmlns:a16="http://schemas.microsoft.com/office/drawing/2014/main" id="{B64F69DF-BB3C-FC4D-8994-45F1B9CEE9D0}"/>
              </a:ext>
            </a:extLst>
          </p:cNvPr>
          <p:cNvPicPr>
            <a:picLocks noChangeAspect="1"/>
          </p:cNvPicPr>
          <p:nvPr/>
        </p:nvPicPr>
        <p:blipFill>
          <a:blip r:embed="rId5"/>
          <a:srcRect/>
          <a:stretch/>
        </p:blipFill>
        <p:spPr>
          <a:xfrm>
            <a:off x="1111530" y="2457537"/>
            <a:ext cx="5343151" cy="398392"/>
          </a:xfrm>
          <a:prstGeom prst="rect">
            <a:avLst/>
          </a:prstGeom>
        </p:spPr>
      </p:pic>
    </p:spTree>
    <p:extLst>
      <p:ext uri="{BB962C8B-B14F-4D97-AF65-F5344CB8AC3E}">
        <p14:creationId xmlns:p14="http://schemas.microsoft.com/office/powerpoint/2010/main" val="2031812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392832" y="4592637"/>
            <a:ext cx="16022272" cy="7657835"/>
            <a:chOff x="-1044624" y="3444478"/>
            <a:chExt cx="12016704" cy="5743376"/>
          </a:xfrm>
        </p:grpSpPr>
        <p:sp>
          <p:nvSpPr>
            <p:cNvPr id="8" name="椭圆 7"/>
            <p:cNvSpPr/>
            <p:nvPr/>
          </p:nvSpPr>
          <p:spPr>
            <a:xfrm>
              <a:off x="4932040"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 name="组合 12"/>
            <p:cNvGrpSpPr/>
            <p:nvPr/>
          </p:nvGrpSpPr>
          <p:grpSpPr>
            <a:xfrm>
              <a:off x="-1044624" y="3444478"/>
              <a:ext cx="12016704" cy="5607992"/>
              <a:chOff x="-1044624" y="3579862"/>
              <a:chExt cx="12016704" cy="5607992"/>
            </a:xfrm>
          </p:grpSpPr>
          <p:grpSp>
            <p:nvGrpSpPr>
              <p:cNvPr id="12" name="组合 11"/>
              <p:cNvGrpSpPr/>
              <p:nvPr/>
            </p:nvGrpSpPr>
            <p:grpSpPr>
              <a:xfrm>
                <a:off x="-558948" y="3579862"/>
                <a:ext cx="11531028" cy="5535984"/>
                <a:chOff x="-558948" y="3579862"/>
                <a:chExt cx="11531028" cy="5535984"/>
              </a:xfrm>
            </p:grpSpPr>
            <p:sp>
              <p:nvSpPr>
                <p:cNvPr id="4" name="椭圆 3"/>
                <p:cNvSpPr/>
                <p:nvPr/>
              </p:nvSpPr>
              <p:spPr>
                <a:xfrm>
                  <a:off x="5076056" y="3579862"/>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1475656"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6660232" y="4011910"/>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596976" y="4803998"/>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558948" y="3867894"/>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 name="椭圆 10"/>
              <p:cNvSpPr/>
              <p:nvPr/>
            </p:nvSpPr>
            <p:spPr>
              <a:xfrm>
                <a:off x="-1044624" y="4876006"/>
                <a:ext cx="4311848" cy="4311848"/>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nvGrpSpPr>
          <p:cNvPr id="17" name="组合 16"/>
          <p:cNvGrpSpPr/>
          <p:nvPr/>
        </p:nvGrpSpPr>
        <p:grpSpPr>
          <a:xfrm>
            <a:off x="-1392832" y="-3835168"/>
            <a:ext cx="7700101" cy="5011803"/>
            <a:chOff x="-1044624" y="-2540818"/>
            <a:chExt cx="5775076" cy="3758852"/>
          </a:xfrm>
        </p:grpSpPr>
        <p:sp>
          <p:nvSpPr>
            <p:cNvPr id="5" name="椭圆 4"/>
            <p:cNvSpPr/>
            <p:nvPr/>
          </p:nvSpPr>
          <p:spPr>
            <a:xfrm>
              <a:off x="-516098" y="-2036762"/>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683568"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475656" y="-2324794"/>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1044624" y="-2540818"/>
              <a:ext cx="3254796" cy="3254796"/>
            </a:xfrm>
            <a:prstGeom prst="ellipse">
              <a:avLst/>
            </a:prstGeom>
            <a:no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 name="组合 20"/>
          <p:cNvGrpSpPr/>
          <p:nvPr/>
        </p:nvGrpSpPr>
        <p:grpSpPr>
          <a:xfrm>
            <a:off x="2889267" y="312539"/>
            <a:ext cx="384043" cy="384043"/>
            <a:chOff x="5931520" y="378420"/>
            <a:chExt cx="288032" cy="288032"/>
          </a:xfrm>
        </p:grpSpPr>
        <p:sp>
          <p:nvSpPr>
            <p:cNvPr id="19" name="椭圆 1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椭圆 1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 name="组合 21"/>
          <p:cNvGrpSpPr/>
          <p:nvPr/>
        </p:nvGrpSpPr>
        <p:grpSpPr>
          <a:xfrm>
            <a:off x="1776141" y="43168"/>
            <a:ext cx="288032" cy="288032"/>
            <a:chOff x="5931520" y="378420"/>
            <a:chExt cx="288032" cy="288032"/>
          </a:xfrm>
        </p:grpSpPr>
        <p:sp>
          <p:nvSpPr>
            <p:cNvPr id="23" name="椭圆 22"/>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 name="组合 24"/>
          <p:cNvGrpSpPr/>
          <p:nvPr/>
        </p:nvGrpSpPr>
        <p:grpSpPr>
          <a:xfrm>
            <a:off x="6960096" y="5936788"/>
            <a:ext cx="384043" cy="384043"/>
            <a:chOff x="5931520" y="378420"/>
            <a:chExt cx="288032" cy="288032"/>
          </a:xfrm>
        </p:grpSpPr>
        <p:sp>
          <p:nvSpPr>
            <p:cNvPr id="26" name="椭圆 25"/>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椭圆 26"/>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 name="组合 27"/>
          <p:cNvGrpSpPr/>
          <p:nvPr/>
        </p:nvGrpSpPr>
        <p:grpSpPr>
          <a:xfrm>
            <a:off x="9113807" y="6366339"/>
            <a:ext cx="336815" cy="336815"/>
            <a:chOff x="5931520" y="378420"/>
            <a:chExt cx="288032" cy="288032"/>
          </a:xfrm>
        </p:grpSpPr>
        <p:sp>
          <p:nvSpPr>
            <p:cNvPr id="29" name="椭圆 28"/>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椭圆 29"/>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 name="组合 30"/>
          <p:cNvGrpSpPr/>
          <p:nvPr/>
        </p:nvGrpSpPr>
        <p:grpSpPr>
          <a:xfrm>
            <a:off x="11280579" y="5000295"/>
            <a:ext cx="336815" cy="336815"/>
            <a:chOff x="5931520" y="378420"/>
            <a:chExt cx="288032" cy="288032"/>
          </a:xfrm>
        </p:grpSpPr>
        <p:sp>
          <p:nvSpPr>
            <p:cNvPr id="32" name="椭圆 31"/>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椭圆 32"/>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 name="组合 33"/>
          <p:cNvGrpSpPr/>
          <p:nvPr/>
        </p:nvGrpSpPr>
        <p:grpSpPr>
          <a:xfrm>
            <a:off x="2188627" y="6306525"/>
            <a:ext cx="288032" cy="288032"/>
            <a:chOff x="5931520" y="378420"/>
            <a:chExt cx="288032" cy="288032"/>
          </a:xfrm>
        </p:grpSpPr>
        <p:sp>
          <p:nvSpPr>
            <p:cNvPr id="35" name="椭圆 34"/>
            <p:cNvSpPr/>
            <p:nvPr/>
          </p:nvSpPr>
          <p:spPr>
            <a:xfrm>
              <a:off x="5931520" y="378420"/>
              <a:ext cx="288032" cy="288032"/>
            </a:xfrm>
            <a:prstGeom prst="ellipse">
              <a:avLst/>
            </a:prstGeom>
            <a:solidFill>
              <a:schemeClr val="accent4">
                <a:lumMod val="60000"/>
                <a:lumOff val="40000"/>
                <a:alpha val="79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椭圆 35"/>
            <p:cNvSpPr/>
            <p:nvPr/>
          </p:nvSpPr>
          <p:spPr>
            <a:xfrm>
              <a:off x="6003528" y="450428"/>
              <a:ext cx="144016" cy="144016"/>
            </a:xfrm>
            <a:prstGeom prst="ellips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TextBox 36"/>
          <p:cNvSpPr txBox="1"/>
          <p:nvPr/>
        </p:nvSpPr>
        <p:spPr>
          <a:xfrm>
            <a:off x="3003548" y="1530087"/>
            <a:ext cx="6157455" cy="3416320"/>
          </a:xfrm>
          <a:prstGeom prst="rect">
            <a:avLst/>
          </a:prstGeom>
          <a:noFill/>
        </p:spPr>
        <p:txBody>
          <a:bodyPr wrap="none" rtlCol="0">
            <a:spAutoFit/>
          </a:bodyPr>
          <a:lstStyle/>
          <a:p>
            <a:pPr algn="ctr"/>
            <a:r>
              <a:rPr lang="en-US" altLang="zh-CN" sz="5400" b="1" dirty="0">
                <a:solidFill>
                  <a:schemeClr val="accent4">
                    <a:lumMod val="75000"/>
                  </a:schemeClr>
                </a:solidFill>
                <a:latin typeface="微软雅黑" pitchFamily="34" charset="-122"/>
                <a:ea typeface="微软雅黑" pitchFamily="34" charset="-122"/>
              </a:rPr>
              <a:t>Business Insights</a:t>
            </a:r>
          </a:p>
          <a:p>
            <a:pPr marL="571500" indent="-571500" algn="ctr">
              <a:buFont typeface="Arial" panose="020B0604020202020204" pitchFamily="34" charset="0"/>
              <a:buChar char="•"/>
            </a:pPr>
            <a:endParaRPr lang="en-US" altLang="zh-CN" sz="3600" b="1" dirty="0">
              <a:solidFill>
                <a:schemeClr val="accent4">
                  <a:lumMod val="75000"/>
                </a:schemeClr>
              </a:solidFill>
              <a:latin typeface="微软雅黑" pitchFamily="34" charset="-122"/>
              <a:ea typeface="微软雅黑" pitchFamily="34" charset="-122"/>
            </a:endParaRPr>
          </a:p>
          <a:p>
            <a:pPr marL="571500" indent="-571500" algn="ctr">
              <a:buFont typeface="Arial" panose="020B0604020202020204" pitchFamily="34" charset="0"/>
              <a:buChar char="•"/>
            </a:pPr>
            <a:r>
              <a:rPr lang="en-US" altLang="zh-CN" sz="3600" b="1" dirty="0">
                <a:solidFill>
                  <a:schemeClr val="accent4">
                    <a:lumMod val="75000"/>
                  </a:schemeClr>
                </a:solidFill>
                <a:latin typeface="微软雅黑" pitchFamily="34" charset="-122"/>
                <a:ea typeface="微软雅黑" pitchFamily="34" charset="-122"/>
              </a:rPr>
              <a:t>Target Customers</a:t>
            </a:r>
          </a:p>
          <a:p>
            <a:pPr marL="571500" indent="-571500" algn="ctr">
              <a:buFont typeface="Arial" panose="020B0604020202020204" pitchFamily="34" charset="0"/>
              <a:buChar char="•"/>
            </a:pPr>
            <a:r>
              <a:rPr lang="en-US" altLang="zh-CN" sz="3600" b="1" dirty="0">
                <a:solidFill>
                  <a:schemeClr val="accent4">
                    <a:lumMod val="75000"/>
                  </a:schemeClr>
                </a:solidFill>
                <a:latin typeface="微软雅黑" pitchFamily="34" charset="-122"/>
                <a:ea typeface="微软雅黑" pitchFamily="34" charset="-122"/>
              </a:rPr>
              <a:t>Fixed Pattern</a:t>
            </a:r>
          </a:p>
          <a:p>
            <a:pPr algn="ctr"/>
            <a:endParaRPr lang="zh-CN" altLang="en-US" sz="5400" b="1"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42438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E18E9-7DFB-4CC5-82F7-54F262249235}"/>
              </a:ext>
            </a:extLst>
          </p:cNvPr>
          <p:cNvSpPr>
            <a:spLocks noGrp="1"/>
          </p:cNvSpPr>
          <p:nvPr>
            <p:ph type="title"/>
          </p:nvPr>
        </p:nvSpPr>
        <p:spPr>
          <a:xfrm>
            <a:off x="628649" y="-261360"/>
            <a:ext cx="10515599" cy="932688"/>
          </a:xfrm>
        </p:spPr>
        <p:txBody>
          <a:bodyPr vert="horz" lIns="91440" tIns="45720" rIns="91440" bIns="45720" rtlCol="0" anchor="b">
            <a:normAutofit/>
          </a:bodyPr>
          <a:lstStyle/>
          <a:p>
            <a:r>
              <a:rPr lang="en-US" altLang="zh-CN" sz="2800" b="1" kern="1200" dirty="0">
                <a:solidFill>
                  <a:schemeClr val="tx1"/>
                </a:solidFill>
                <a:latin typeface="Times New Roman" panose="02020603050405020304" pitchFamily="18" charset="0"/>
                <a:cs typeface="Times New Roman" panose="02020603050405020304" pitchFamily="18" charset="0"/>
              </a:rPr>
              <a:t>Feature Importance</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Before</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FE</a:t>
            </a:r>
            <a:endParaRPr lang="en-US" altLang="zh-CN" sz="2800" b="1" kern="1200" dirty="0">
              <a:solidFill>
                <a:schemeClr val="tx1"/>
              </a:solidFill>
              <a:latin typeface="Times New Roman" panose="02020603050405020304" pitchFamily="18" charset="0"/>
              <a:cs typeface="Times New Roman" panose="02020603050405020304" pitchFamily="18" charset="0"/>
            </a:endParaRPr>
          </a:p>
        </p:txBody>
      </p:sp>
      <p:pic>
        <p:nvPicPr>
          <p:cNvPr id="18434" name="Picture 2" descr="图表, 散点图&#10;&#10;描述已自动生成">
            <a:extLst>
              <a:ext uri="{FF2B5EF4-FFF2-40B4-BE49-F238E27FC236}">
                <a16:creationId xmlns:a16="http://schemas.microsoft.com/office/drawing/2014/main" id="{A9601E05-541B-4049-9468-74B2D6D0F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27" y="739919"/>
            <a:ext cx="10103498" cy="6118081"/>
          </a:xfrm>
          <a:prstGeom prst="rect">
            <a:avLst/>
          </a:prstGeom>
          <a:noFill/>
        </p:spPr>
      </p:pic>
    </p:spTree>
    <p:extLst>
      <p:ext uri="{BB962C8B-B14F-4D97-AF65-F5344CB8AC3E}">
        <p14:creationId xmlns:p14="http://schemas.microsoft.com/office/powerpoint/2010/main" val="1237797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E18E9-7DFB-4CC5-82F7-54F262249235}"/>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altLang="zh-CN" sz="2800" b="1" kern="1200" dirty="0">
                <a:solidFill>
                  <a:schemeClr val="tx1"/>
                </a:solidFill>
                <a:latin typeface="Times New Roman" panose="02020603050405020304" pitchFamily="18" charset="0"/>
                <a:cs typeface="Times New Roman" panose="02020603050405020304" pitchFamily="18" charset="0"/>
              </a:rPr>
              <a:t>Feature Importance</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After</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FE</a:t>
            </a:r>
            <a:endParaRPr lang="en-US" altLang="zh-CN" sz="2800" b="1" kern="1200" dirty="0">
              <a:solidFill>
                <a:schemeClr val="tx1"/>
              </a:solidFill>
              <a:latin typeface="Times New Roman" panose="02020603050405020304" pitchFamily="18" charset="0"/>
              <a:cs typeface="Times New Roman" panose="02020603050405020304" pitchFamily="18" charset="0"/>
            </a:endParaRPr>
          </a:p>
        </p:txBody>
      </p:sp>
      <p:pic>
        <p:nvPicPr>
          <p:cNvPr id="43010" name="Picture 2" descr="图表, 折线图&#10;&#10;描述已自动生成">
            <a:extLst>
              <a:ext uri="{FF2B5EF4-FFF2-40B4-BE49-F238E27FC236}">
                <a16:creationId xmlns:a16="http://schemas.microsoft.com/office/drawing/2014/main" id="{FC4BB8C9-EDE8-4E48-9D8E-86A98BB4F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975" y="0"/>
            <a:ext cx="4772025" cy="4114800"/>
          </a:xfrm>
          <a:prstGeom prst="rect">
            <a:avLst/>
          </a:prstGeom>
          <a:noFill/>
        </p:spPr>
      </p:pic>
      <p:pic>
        <p:nvPicPr>
          <p:cNvPr id="18434" name="Picture 2">
            <a:extLst>
              <a:ext uri="{FF2B5EF4-FFF2-40B4-BE49-F238E27FC236}">
                <a16:creationId xmlns:a16="http://schemas.microsoft.com/office/drawing/2014/main" id="{A9601E05-541B-4049-9468-74B2D6D0F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0" y="1856792"/>
            <a:ext cx="7419975" cy="5001208"/>
          </a:xfrm>
          <a:prstGeom prst="rect">
            <a:avLst/>
          </a:prstGeom>
          <a:noFill/>
        </p:spPr>
      </p:pic>
    </p:spTree>
    <p:extLst>
      <p:ext uri="{BB962C8B-B14F-4D97-AF65-F5344CB8AC3E}">
        <p14:creationId xmlns:p14="http://schemas.microsoft.com/office/powerpoint/2010/main" val="3276651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E18E9-7DFB-4CC5-82F7-54F262249235}"/>
              </a:ext>
            </a:extLst>
          </p:cNvPr>
          <p:cNvSpPr>
            <a:spLocks noGrp="1"/>
          </p:cNvSpPr>
          <p:nvPr>
            <p:ph type="title"/>
          </p:nvPr>
        </p:nvSpPr>
        <p:spPr>
          <a:xfrm>
            <a:off x="276224" y="-129984"/>
            <a:ext cx="10515599" cy="932688"/>
          </a:xfrm>
        </p:spPr>
        <p:txBody>
          <a:bodyPr vert="horz" lIns="91440" tIns="45720" rIns="91440" bIns="45720" rtlCol="0" anchor="b">
            <a:normAutofit/>
          </a:bodyPr>
          <a:lstStyle/>
          <a:p>
            <a:r>
              <a:rPr lang="en-US" altLang="zh-CN" sz="2800" dirty="0">
                <a:latin typeface="Times New Roman" panose="02020603050405020304" pitchFamily="18" charset="0"/>
                <a:cs typeface="Times New Roman" panose="02020603050405020304" pitchFamily="18" charset="0"/>
              </a:rPr>
              <a:t>I</a:t>
            </a:r>
            <a:r>
              <a:rPr lang="en-US" altLang="zh-CN" sz="2800" kern="1200" dirty="0">
                <a:solidFill>
                  <a:schemeClr val="tx1"/>
                </a:solidFill>
                <a:latin typeface="Times New Roman" panose="02020603050405020304" pitchFamily="18" charset="0"/>
                <a:cs typeface="Times New Roman" panose="02020603050405020304" pitchFamily="18" charset="0"/>
              </a:rPr>
              <a:t>nterpret of Model</a:t>
            </a:r>
            <a:r>
              <a:rPr lang="en-US" altLang="zh-CN" sz="2800" dirty="0">
                <a:latin typeface="Times New Roman" panose="02020603050405020304" pitchFamily="18" charset="0"/>
                <a:cs typeface="Times New Roman" panose="02020603050405020304" pitchFamily="18" charset="0"/>
              </a:rPr>
              <a:t> </a:t>
            </a:r>
            <a:endParaRPr lang="en-US" altLang="zh-CN" sz="2800" kern="1200" dirty="0">
              <a:solidFill>
                <a:schemeClr val="tx1"/>
              </a:solidFill>
              <a:latin typeface="Times New Roman" panose="02020603050405020304" pitchFamily="18" charset="0"/>
              <a:cs typeface="Times New Roman" panose="02020603050405020304" pitchFamily="18" charset="0"/>
            </a:endParaRPr>
          </a:p>
        </p:txBody>
      </p:sp>
      <p:pic>
        <p:nvPicPr>
          <p:cNvPr id="7" name="Picture 2" descr="图表&#10;&#10;描述已自动生成">
            <a:extLst>
              <a:ext uri="{FF2B5EF4-FFF2-40B4-BE49-F238E27FC236}">
                <a16:creationId xmlns:a16="http://schemas.microsoft.com/office/drawing/2014/main" id="{52602854-0D0C-4E0B-A8D2-B8D9D61D5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8025"/>
            <a:ext cx="6097429" cy="3301430"/>
          </a:xfrm>
          <a:prstGeom prst="rect">
            <a:avLst/>
          </a:prstGeom>
          <a:noFill/>
        </p:spPr>
      </p:pic>
      <p:pic>
        <p:nvPicPr>
          <p:cNvPr id="40962" name="Picture 2" descr="图表, 散点图&#10;&#10;描述已自动生成">
            <a:extLst>
              <a:ext uri="{FF2B5EF4-FFF2-40B4-BE49-F238E27FC236}">
                <a16:creationId xmlns:a16="http://schemas.microsoft.com/office/drawing/2014/main" id="{FC423C10-3394-4D57-8EFB-38ECB0702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41387"/>
            <a:ext cx="6096000" cy="4168205"/>
          </a:xfrm>
          <a:prstGeom prst="rect">
            <a:avLst/>
          </a:prstGeom>
          <a:noFill/>
        </p:spPr>
      </p:pic>
      <p:pic>
        <p:nvPicPr>
          <p:cNvPr id="5" name="图片 4">
            <a:extLst>
              <a:ext uri="{FF2B5EF4-FFF2-40B4-BE49-F238E27FC236}">
                <a16:creationId xmlns:a16="http://schemas.microsoft.com/office/drawing/2014/main" id="{FD07A4C9-6E86-450C-A15E-92C22699151A}"/>
              </a:ext>
            </a:extLst>
          </p:cNvPr>
          <p:cNvPicPr>
            <a:picLocks noChangeAspect="1"/>
          </p:cNvPicPr>
          <p:nvPr/>
        </p:nvPicPr>
        <p:blipFill rotWithShape="1">
          <a:blip r:embed="rId5"/>
          <a:srcRect b="17026"/>
          <a:stretch/>
        </p:blipFill>
        <p:spPr>
          <a:xfrm>
            <a:off x="0" y="5248275"/>
            <a:ext cx="12268200" cy="1609725"/>
          </a:xfrm>
          <a:prstGeom prst="rect">
            <a:avLst/>
          </a:prstGeom>
        </p:spPr>
      </p:pic>
    </p:spTree>
    <p:extLst>
      <p:ext uri="{BB962C8B-B14F-4D97-AF65-F5344CB8AC3E}">
        <p14:creationId xmlns:p14="http://schemas.microsoft.com/office/powerpoint/2010/main" val="1210797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46235-0131-0D4E-8C25-FE36C5CC3D9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Age: older vs. middle vs. young</a:t>
            </a:r>
            <a:br>
              <a:rPr lang="en-US" altLang="zh-CN" sz="2800" dirty="0">
                <a:latin typeface="Times New Roman" panose="02020603050405020304" pitchFamily="18" charset="0"/>
                <a:cs typeface="Times New Roman" panose="02020603050405020304" pitchFamily="18" charset="0"/>
              </a:rPr>
            </a:b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04926DFE-12AA-E844-B6AE-9EBE2398D53E}"/>
              </a:ext>
            </a:extLst>
          </p:cNvPr>
          <p:cNvSpPr>
            <a:spLocks noGrp="1"/>
          </p:cNvSpPr>
          <p:nvPr>
            <p:ph idx="1"/>
          </p:nvPr>
        </p:nvSpPr>
        <p:spPr>
          <a:xfrm>
            <a:off x="438615" y="3627653"/>
            <a:ext cx="10915185" cy="4351338"/>
          </a:xfrm>
        </p:spPr>
        <p:txBody>
          <a:bodyPr>
            <a:normAutofit/>
          </a:bodyPr>
          <a:lstStyle/>
          <a:p>
            <a:pPr marL="0" indent="0">
              <a:buNone/>
            </a:pPr>
            <a:r>
              <a:rPr lang="en" altLang="zh-CN" dirty="0">
                <a:latin typeface="Times New Roman" panose="02020603050405020304" pitchFamily="18" charset="0"/>
                <a:cs typeface="Times New Roman" panose="02020603050405020304" pitchFamily="18" charset="0"/>
              </a:rPr>
              <a:t>                </a:t>
            </a:r>
          </a:p>
          <a:p>
            <a:endParaRPr kumimoji="1" lang="zh-CN" altLang="en-US" dirty="0">
              <a:latin typeface="Times New Roman" panose="02020603050405020304" pitchFamily="18" charset="0"/>
              <a:cs typeface="Times New Roman" panose="02020603050405020304" pitchFamily="18" charset="0"/>
            </a:endParaRPr>
          </a:p>
        </p:txBody>
      </p:sp>
      <p:graphicFrame>
        <p:nvGraphicFramePr>
          <p:cNvPr id="5" name="表格 5">
            <a:extLst>
              <a:ext uri="{FF2B5EF4-FFF2-40B4-BE49-F238E27FC236}">
                <a16:creationId xmlns:a16="http://schemas.microsoft.com/office/drawing/2014/main" id="{81F6CD09-0455-004A-8A7C-7F0E584F2912}"/>
              </a:ext>
            </a:extLst>
          </p:cNvPr>
          <p:cNvGraphicFramePr>
            <a:graphicFrameLocks noGrp="1"/>
          </p:cNvGraphicFramePr>
          <p:nvPr/>
        </p:nvGraphicFramePr>
        <p:xfrm>
          <a:off x="5475249" y="1589822"/>
          <a:ext cx="6459864" cy="2021840"/>
        </p:xfrm>
        <a:graphic>
          <a:graphicData uri="http://schemas.openxmlformats.org/drawingml/2006/table">
            <a:tbl>
              <a:tblPr firstRow="1" bandRow="1">
                <a:tableStyleId>{5C22544A-7EE6-4342-B048-85BDC9FD1C3A}</a:tableStyleId>
              </a:tblPr>
              <a:tblGrid>
                <a:gridCol w="1614966">
                  <a:extLst>
                    <a:ext uri="{9D8B030D-6E8A-4147-A177-3AD203B41FA5}">
                      <a16:colId xmlns:a16="http://schemas.microsoft.com/office/drawing/2014/main" val="863128584"/>
                    </a:ext>
                  </a:extLst>
                </a:gridCol>
                <a:gridCol w="1614966">
                  <a:extLst>
                    <a:ext uri="{9D8B030D-6E8A-4147-A177-3AD203B41FA5}">
                      <a16:colId xmlns:a16="http://schemas.microsoft.com/office/drawing/2014/main" val="109597734"/>
                    </a:ext>
                  </a:extLst>
                </a:gridCol>
                <a:gridCol w="1614966">
                  <a:extLst>
                    <a:ext uri="{9D8B030D-6E8A-4147-A177-3AD203B41FA5}">
                      <a16:colId xmlns:a16="http://schemas.microsoft.com/office/drawing/2014/main" val="2074514488"/>
                    </a:ext>
                  </a:extLst>
                </a:gridCol>
                <a:gridCol w="1614966">
                  <a:extLst>
                    <a:ext uri="{9D8B030D-6E8A-4147-A177-3AD203B41FA5}">
                      <a16:colId xmlns:a16="http://schemas.microsoft.com/office/drawing/2014/main" val="1061862023"/>
                    </a:ext>
                  </a:extLst>
                </a:gridCol>
              </a:tblGrid>
              <a:tr h="355391">
                <a:tc>
                  <a:txBody>
                    <a:bodyPr/>
                    <a:lstStyle/>
                    <a:p>
                      <a:r>
                        <a:rPr lang="en-US" altLang="zh-CN" dirty="0"/>
                        <a:t>GROUP</a:t>
                      </a:r>
                      <a:endParaRPr lang="zh-CN" altLang="en-US" dirty="0"/>
                    </a:p>
                  </a:txBody>
                  <a:tcPr/>
                </a:tc>
                <a:tc>
                  <a:txBody>
                    <a:bodyPr/>
                    <a:lstStyle/>
                    <a:p>
                      <a:r>
                        <a:rPr lang="en-US" altLang="zh-CN" dirty="0"/>
                        <a:t>NO</a:t>
                      </a:r>
                      <a:endParaRPr lang="zh-CN" altLang="en-US" dirty="0"/>
                    </a:p>
                  </a:txBody>
                  <a:tcPr/>
                </a:tc>
                <a:tc>
                  <a:txBody>
                    <a:bodyPr/>
                    <a:lstStyle/>
                    <a:p>
                      <a:r>
                        <a:rPr lang="en-US" altLang="zh-CN" dirty="0"/>
                        <a:t>YES</a:t>
                      </a:r>
                      <a:endParaRPr lang="zh-CN" altLang="en-US" dirty="0"/>
                    </a:p>
                  </a:txBody>
                  <a:tcPr/>
                </a:tc>
                <a:tc>
                  <a:txBody>
                    <a:bodyPr/>
                    <a:lstStyle/>
                    <a:p>
                      <a:r>
                        <a:rPr lang="en-US" altLang="zh-CN" dirty="0"/>
                        <a:t>PROPORTION</a:t>
                      </a:r>
                      <a:endParaRPr lang="zh-CN" altLang="en-US" dirty="0"/>
                    </a:p>
                  </a:txBody>
                  <a:tcPr/>
                </a:tc>
                <a:extLst>
                  <a:ext uri="{0D108BD9-81ED-4DB2-BD59-A6C34878D82A}">
                    <a16:rowId xmlns:a16="http://schemas.microsoft.com/office/drawing/2014/main" val="2148923387"/>
                  </a:ext>
                </a:extLst>
              </a:tr>
              <a:tr h="370840">
                <a:tc>
                  <a:txBody>
                    <a:bodyPr/>
                    <a:lstStyle/>
                    <a:p>
                      <a:r>
                        <a:rPr lang="en-US" altLang="zh-CN" dirty="0"/>
                        <a:t>Older(&gt;60y)</a:t>
                      </a:r>
                      <a:endParaRPr lang="zh-CN" altLang="en-US" dirty="0"/>
                    </a:p>
                  </a:txBody>
                  <a:tcPr/>
                </a:tc>
                <a:tc>
                  <a:txBody>
                    <a:bodyPr/>
                    <a:lstStyle/>
                    <a:p>
                      <a:r>
                        <a:rPr lang="en-US" altLang="zh-CN" dirty="0"/>
                        <a:t>54.5%</a:t>
                      </a:r>
                      <a:endParaRPr lang="zh-CN" altLang="en-US" dirty="0"/>
                    </a:p>
                  </a:txBody>
                  <a:tcPr/>
                </a:tc>
                <a:tc>
                  <a:txBody>
                    <a:bodyPr/>
                    <a:lstStyle/>
                    <a:p>
                      <a:r>
                        <a:rPr lang="en-US" altLang="zh-CN" dirty="0"/>
                        <a:t>45.5%</a:t>
                      </a:r>
                      <a:endParaRPr lang="zh-CN" altLang="en-US" dirty="0"/>
                    </a:p>
                  </a:txBody>
                  <a:tcPr/>
                </a:tc>
                <a:tc>
                  <a:txBody>
                    <a:bodyPr/>
                    <a:lstStyle/>
                    <a:p>
                      <a:r>
                        <a:rPr lang="en-US" altLang="zh-CN" dirty="0"/>
                        <a:t>2.2%</a:t>
                      </a:r>
                      <a:endParaRPr lang="zh-CN" altLang="en-US" dirty="0"/>
                    </a:p>
                  </a:txBody>
                  <a:tcPr/>
                </a:tc>
                <a:extLst>
                  <a:ext uri="{0D108BD9-81ED-4DB2-BD59-A6C34878D82A}">
                    <a16:rowId xmlns:a16="http://schemas.microsoft.com/office/drawing/2014/main" val="1925020097"/>
                  </a:ext>
                </a:extLst>
              </a:tr>
              <a:tr h="370840">
                <a:tc>
                  <a:txBody>
                    <a:bodyPr/>
                    <a:lstStyle/>
                    <a:p>
                      <a:r>
                        <a:rPr lang="en-US" altLang="zh-CN" dirty="0"/>
                        <a:t>Middle(30~60y)</a:t>
                      </a:r>
                      <a:endParaRPr lang="zh-CN" altLang="en-US" dirty="0"/>
                    </a:p>
                  </a:txBody>
                  <a:tcPr/>
                </a:tc>
                <a:tc>
                  <a:txBody>
                    <a:bodyPr/>
                    <a:lstStyle/>
                    <a:p>
                      <a:r>
                        <a:rPr lang="en-US" altLang="zh-CN" dirty="0"/>
                        <a:t>90.6%</a:t>
                      </a:r>
                      <a:endParaRPr lang="zh-CN" altLang="en-US" dirty="0"/>
                    </a:p>
                  </a:txBody>
                  <a:tcPr/>
                </a:tc>
                <a:tc>
                  <a:txBody>
                    <a:bodyPr/>
                    <a:lstStyle/>
                    <a:p>
                      <a:r>
                        <a:rPr lang="en-US" altLang="zh-CN" dirty="0"/>
                        <a:t>9.4%</a:t>
                      </a:r>
                      <a:endParaRPr lang="zh-CN" altLang="en-US" dirty="0"/>
                    </a:p>
                  </a:txBody>
                  <a:tcPr/>
                </a:tc>
                <a:tc>
                  <a:txBody>
                    <a:bodyPr/>
                    <a:lstStyle/>
                    <a:p>
                      <a:r>
                        <a:rPr lang="en-US" altLang="zh-CN" dirty="0"/>
                        <a:t>79.9%</a:t>
                      </a:r>
                      <a:endParaRPr lang="zh-CN" altLang="en-US" dirty="0"/>
                    </a:p>
                  </a:txBody>
                  <a:tcPr/>
                </a:tc>
                <a:extLst>
                  <a:ext uri="{0D108BD9-81ED-4DB2-BD59-A6C34878D82A}">
                    <a16:rowId xmlns:a16="http://schemas.microsoft.com/office/drawing/2014/main" val="3776159423"/>
                  </a:ext>
                </a:extLst>
              </a:tr>
              <a:tr h="370840">
                <a:tc>
                  <a:txBody>
                    <a:bodyPr/>
                    <a:lstStyle/>
                    <a:p>
                      <a:r>
                        <a:rPr lang="en-US" altLang="zh-CN" dirty="0"/>
                        <a:t>Young(&lt;30y)</a:t>
                      </a:r>
                      <a:endParaRPr lang="zh-CN" altLang="en-US" dirty="0"/>
                    </a:p>
                  </a:txBody>
                  <a:tcPr/>
                </a:tc>
                <a:tc>
                  <a:txBody>
                    <a:bodyPr/>
                    <a:lstStyle/>
                    <a:p>
                      <a:r>
                        <a:rPr lang="en-US" altLang="zh-CN" dirty="0"/>
                        <a:t>84.8%</a:t>
                      </a:r>
                      <a:endParaRPr lang="zh-CN" altLang="en-US" dirty="0"/>
                    </a:p>
                  </a:txBody>
                  <a:tcPr/>
                </a:tc>
                <a:tc>
                  <a:txBody>
                    <a:bodyPr/>
                    <a:lstStyle/>
                    <a:p>
                      <a:r>
                        <a:rPr lang="en-US" altLang="zh-CN" dirty="0"/>
                        <a:t>15.2%</a:t>
                      </a:r>
                      <a:endParaRPr lang="zh-CN" altLang="en-US" dirty="0"/>
                    </a:p>
                  </a:txBody>
                  <a:tcPr/>
                </a:tc>
                <a:tc>
                  <a:txBody>
                    <a:bodyPr/>
                    <a:lstStyle/>
                    <a:p>
                      <a:r>
                        <a:rPr lang="en-US" altLang="zh-CN" dirty="0"/>
                        <a:t>17.9%</a:t>
                      </a:r>
                      <a:endParaRPr lang="zh-CN" altLang="en-US" dirty="0"/>
                    </a:p>
                  </a:txBody>
                  <a:tcPr/>
                </a:tc>
                <a:extLst>
                  <a:ext uri="{0D108BD9-81ED-4DB2-BD59-A6C34878D82A}">
                    <a16:rowId xmlns:a16="http://schemas.microsoft.com/office/drawing/2014/main" val="3921837133"/>
                  </a:ext>
                </a:extLst>
              </a:tr>
            </a:tbl>
          </a:graphicData>
        </a:graphic>
      </p:graphicFrame>
      <p:graphicFrame>
        <p:nvGraphicFramePr>
          <p:cNvPr id="6" name="表格 6">
            <a:extLst>
              <a:ext uri="{FF2B5EF4-FFF2-40B4-BE49-F238E27FC236}">
                <a16:creationId xmlns:a16="http://schemas.microsoft.com/office/drawing/2014/main" id="{27598EEF-4143-9249-AED0-F685EBE98199}"/>
              </a:ext>
            </a:extLst>
          </p:cNvPr>
          <p:cNvGraphicFramePr>
            <a:graphicFrameLocks noGrp="1"/>
          </p:cNvGraphicFramePr>
          <p:nvPr/>
        </p:nvGraphicFramePr>
        <p:xfrm>
          <a:off x="349406" y="4570894"/>
          <a:ext cx="5125844" cy="1381760"/>
        </p:xfrm>
        <a:graphic>
          <a:graphicData uri="http://schemas.openxmlformats.org/drawingml/2006/table">
            <a:tbl>
              <a:tblPr firstRow="1" bandRow="1">
                <a:tableStyleId>{5C22544A-7EE6-4342-B048-85BDC9FD1C3A}</a:tableStyleId>
              </a:tblPr>
              <a:tblGrid>
                <a:gridCol w="2562922">
                  <a:extLst>
                    <a:ext uri="{9D8B030D-6E8A-4147-A177-3AD203B41FA5}">
                      <a16:colId xmlns:a16="http://schemas.microsoft.com/office/drawing/2014/main" val="4200753084"/>
                    </a:ext>
                  </a:extLst>
                </a:gridCol>
                <a:gridCol w="2562922">
                  <a:extLst>
                    <a:ext uri="{9D8B030D-6E8A-4147-A177-3AD203B41FA5}">
                      <a16:colId xmlns:a16="http://schemas.microsoft.com/office/drawing/2014/main" val="1512807644"/>
                    </a:ext>
                  </a:extLst>
                </a:gridCol>
              </a:tblGrid>
              <a:tr h="370840">
                <a:tc>
                  <a:txBody>
                    <a:bodyPr/>
                    <a:lstStyle/>
                    <a:p>
                      <a:r>
                        <a:rPr lang="en" altLang="zh-CN" dirty="0">
                          <a:latin typeface="Times New Roman" panose="02020603050405020304" pitchFamily="18" charset="0"/>
                          <a:cs typeface="Times New Roman" panose="02020603050405020304" pitchFamily="18" charset="0"/>
                        </a:rPr>
                        <a:t>Older </a:t>
                      </a:r>
                      <a:endParaRPr lang="zh-CN" altLang="en-US" dirty="0"/>
                    </a:p>
                  </a:txBody>
                  <a:tcPr/>
                </a:tc>
                <a:tc>
                  <a:txBody>
                    <a:bodyPr/>
                    <a:lstStyle/>
                    <a:p>
                      <a:r>
                        <a:rPr lang="en" altLang="zh-CN" dirty="0">
                          <a:latin typeface="Times New Roman" panose="02020603050405020304" pitchFamily="18" charset="0"/>
                          <a:cs typeface="Times New Roman" panose="02020603050405020304" pitchFamily="18" charset="0"/>
                        </a:rPr>
                        <a:t>Middle</a:t>
                      </a:r>
                      <a:endParaRPr lang="zh-CN" altLang="en-US" dirty="0"/>
                    </a:p>
                  </a:txBody>
                  <a:tcPr/>
                </a:tc>
                <a:extLst>
                  <a:ext uri="{0D108BD9-81ED-4DB2-BD59-A6C34878D82A}">
                    <a16:rowId xmlns:a16="http://schemas.microsoft.com/office/drawing/2014/main" val="3236296970"/>
                  </a:ext>
                </a:extLst>
              </a:tr>
              <a:tr h="370840">
                <a:tc>
                  <a:txBody>
                    <a:bodyPr/>
                    <a:lstStyle/>
                    <a:p>
                      <a:r>
                        <a:rPr lang="en-US" altLang="zh-CN" dirty="0"/>
                        <a:t>Contact less</a:t>
                      </a:r>
                      <a:endParaRPr lang="zh-CN" altLang="en-US" dirty="0"/>
                    </a:p>
                  </a:txBody>
                  <a:tcPr/>
                </a:tc>
                <a:tc>
                  <a:txBody>
                    <a:bodyPr/>
                    <a:lstStyle/>
                    <a:p>
                      <a:r>
                        <a:rPr lang="en-US" altLang="zh-CN" dirty="0"/>
                        <a:t>Contact more</a:t>
                      </a:r>
                      <a:endParaRPr lang="zh-CN" altLang="en-US" dirty="0"/>
                    </a:p>
                  </a:txBody>
                  <a:tcPr/>
                </a:tc>
                <a:extLst>
                  <a:ext uri="{0D108BD9-81ED-4DB2-BD59-A6C34878D82A}">
                    <a16:rowId xmlns:a16="http://schemas.microsoft.com/office/drawing/2014/main" val="2758533521"/>
                  </a:ext>
                </a:extLst>
              </a:tr>
              <a:tr h="370840">
                <a:tc>
                  <a:txBody>
                    <a:bodyPr/>
                    <a:lstStyle/>
                    <a:p>
                      <a:r>
                        <a:rPr lang="en-US" altLang="zh-CN" dirty="0"/>
                        <a:t>More likely to subscribe</a:t>
                      </a:r>
                      <a:endParaRPr lang="zh-CN" altLang="en-US" dirty="0"/>
                    </a:p>
                  </a:txBody>
                  <a:tcPr/>
                </a:tc>
                <a:tc>
                  <a:txBody>
                    <a:bodyPr/>
                    <a:lstStyle/>
                    <a:p>
                      <a:r>
                        <a:rPr lang="en-US" altLang="zh-CN" dirty="0"/>
                        <a:t>Less likely to subscribe</a:t>
                      </a:r>
                      <a:endParaRPr lang="zh-CN" altLang="en-US" dirty="0"/>
                    </a:p>
                  </a:txBody>
                  <a:tcPr/>
                </a:tc>
                <a:extLst>
                  <a:ext uri="{0D108BD9-81ED-4DB2-BD59-A6C34878D82A}">
                    <a16:rowId xmlns:a16="http://schemas.microsoft.com/office/drawing/2014/main" val="2854649211"/>
                  </a:ext>
                </a:extLst>
              </a:tr>
            </a:tbl>
          </a:graphicData>
        </a:graphic>
      </p:graphicFrame>
      <p:sp>
        <p:nvSpPr>
          <p:cNvPr id="8" name="矩形 7">
            <a:extLst>
              <a:ext uri="{FF2B5EF4-FFF2-40B4-BE49-F238E27FC236}">
                <a16:creationId xmlns:a16="http://schemas.microsoft.com/office/drawing/2014/main" id="{2807FF52-962D-4B42-934F-58D0F3033F05}"/>
              </a:ext>
            </a:extLst>
          </p:cNvPr>
          <p:cNvSpPr/>
          <p:nvPr/>
        </p:nvSpPr>
        <p:spPr>
          <a:xfrm>
            <a:off x="256886" y="1299511"/>
            <a:ext cx="5218363" cy="3108543"/>
          </a:xfrm>
          <a:prstGeom prst="rect">
            <a:avLst/>
          </a:prstGeom>
        </p:spPr>
        <p:txBody>
          <a:bodyPr wrap="square">
            <a:spAutoFit/>
          </a:bodyPr>
          <a:lstStyle/>
          <a:p>
            <a:pPr marL="457200" indent="-457200">
              <a:buFont typeface="Arial" panose="020B0604020202020204" pitchFamily="34" charset="0"/>
              <a:buChar char="•"/>
            </a:pPr>
            <a:r>
              <a:rPr lang="en" altLang="zh-CN" sz="2800" dirty="0">
                <a:latin typeface="Times New Roman" panose="02020603050405020304" pitchFamily="18" charset="0"/>
                <a:cs typeface="Times New Roman" panose="02020603050405020304" pitchFamily="18" charset="0"/>
              </a:rPr>
              <a:t>Replacing the continuous variable “age” by this categorical variable</a:t>
            </a:r>
            <a:r>
              <a:rPr lang="en" altLang="zh-CN" sz="2800" dirty="0"/>
              <a:t>. </a:t>
            </a:r>
            <a:r>
              <a:rPr lang="en" altLang="zh-CN" sz="2800" dirty="0">
                <a:latin typeface="Times New Roman" panose="02020603050405020304" pitchFamily="18" charset="0"/>
                <a:cs typeface="Times New Roman" panose="02020603050405020304" pitchFamily="18" charset="0"/>
              </a:rPr>
              <a:t>We slice the age feature at 30 years to make three easily interpretable classes : [0, 30), [30, 60) and [60, +). </a:t>
            </a:r>
          </a:p>
        </p:txBody>
      </p:sp>
      <p:sp>
        <p:nvSpPr>
          <p:cNvPr id="9" name="矩形 8">
            <a:extLst>
              <a:ext uri="{FF2B5EF4-FFF2-40B4-BE49-F238E27FC236}">
                <a16:creationId xmlns:a16="http://schemas.microsoft.com/office/drawing/2014/main" id="{2D8A8E1E-283A-6C41-A692-E83250DB9D2C}"/>
              </a:ext>
            </a:extLst>
          </p:cNvPr>
          <p:cNvSpPr/>
          <p:nvPr/>
        </p:nvSpPr>
        <p:spPr>
          <a:xfrm>
            <a:off x="5564459" y="3891400"/>
            <a:ext cx="6370654" cy="2246769"/>
          </a:xfrm>
          <a:prstGeom prst="rect">
            <a:avLst/>
          </a:prstGeom>
        </p:spPr>
        <p:txBody>
          <a:bodyPr wrap="square">
            <a:spAutoFit/>
          </a:bodyPr>
          <a:lstStyle/>
          <a:p>
            <a:pPr marL="285750" indent="-285750">
              <a:buFont typeface="Arial" panose="020B0604020202020204" pitchFamily="34" charset="0"/>
              <a:buChar char="•"/>
            </a:pPr>
            <a:r>
              <a:rPr lang="en" altLang="zh-CN" sz="2800" dirty="0">
                <a:latin typeface="Times New Roman" panose="02020603050405020304" pitchFamily="18" charset="0"/>
                <a:cs typeface="Times New Roman" panose="02020603050405020304" pitchFamily="18" charset="0"/>
              </a:rPr>
              <a:t>The banks are not very much interested by contacting the older population. However, that elderly people are more likely to subscribe.</a:t>
            </a:r>
          </a:p>
          <a:p>
            <a:pPr marL="285750" indent="-285750">
              <a:buFont typeface="Arial" panose="020B0604020202020204" pitchFamily="34" charset="0"/>
              <a:buChar char="•"/>
            </a:pPr>
            <a:r>
              <a:rPr lang="en" altLang="zh-CN" sz="2800" dirty="0">
                <a:latin typeface="Times New Roman" panose="02020603050405020304" pitchFamily="18" charset="0"/>
                <a:cs typeface="Times New Roman" panose="02020603050405020304" pitchFamily="18" charset="0"/>
              </a:rPr>
              <a:t>While the middle group is opposite.</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115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FEAA5570-E8E4-4930-8374-5933D61216B1}"/>
              </a:ext>
            </a:extLst>
          </p:cNvPr>
          <p:cNvSpPr txBox="1"/>
          <p:nvPr/>
        </p:nvSpPr>
        <p:spPr>
          <a:xfrm>
            <a:off x="8439484" y="6183382"/>
            <a:ext cx="3752516" cy="523220"/>
          </a:xfrm>
          <a:prstGeom prst="rect">
            <a:avLst/>
          </a:prstGeom>
          <a:noFill/>
        </p:spPr>
        <p:txBody>
          <a:bodyPr wrap="square">
            <a:spAutoFit/>
          </a:bodyPr>
          <a:lstStyle/>
          <a:p>
            <a:pPr algn="ctr" fontAlgn="base"/>
            <a:r>
              <a:rPr lang="en-US" altLang="zh-CN" sz="2800" b="1" dirty="0">
                <a:solidFill>
                  <a:srgbClr val="FF0000"/>
                </a:solidFill>
                <a:latin typeface="+mj-lt"/>
              </a:rPr>
              <a:t>2 types in total</a:t>
            </a:r>
          </a:p>
        </p:txBody>
      </p:sp>
      <p:pic>
        <p:nvPicPr>
          <p:cNvPr id="10" name="图片 9">
            <a:extLst>
              <a:ext uri="{FF2B5EF4-FFF2-40B4-BE49-F238E27FC236}">
                <a16:creationId xmlns:a16="http://schemas.microsoft.com/office/drawing/2014/main" id="{12A7A2F2-2DE5-4275-8708-50C7C499A41E}"/>
              </a:ext>
            </a:extLst>
          </p:cNvPr>
          <p:cNvPicPr>
            <a:picLocks noChangeAspect="1"/>
          </p:cNvPicPr>
          <p:nvPr/>
        </p:nvPicPr>
        <p:blipFill rotWithShape="1">
          <a:blip r:embed="rId3"/>
          <a:srcRect l="7191" t="7330" r="9458" b="5878"/>
          <a:stretch/>
        </p:blipFill>
        <p:spPr>
          <a:xfrm>
            <a:off x="0" y="1819085"/>
            <a:ext cx="12192000" cy="4417172"/>
          </a:xfrm>
          <a:prstGeom prst="rect">
            <a:avLst/>
          </a:prstGeom>
        </p:spPr>
      </p:pic>
      <p:sp>
        <p:nvSpPr>
          <p:cNvPr id="15" name="文本框 14">
            <a:extLst>
              <a:ext uri="{FF2B5EF4-FFF2-40B4-BE49-F238E27FC236}">
                <a16:creationId xmlns:a16="http://schemas.microsoft.com/office/drawing/2014/main" id="{C1EBF2BD-E976-4D60-B83C-E6D53BC4FB35}"/>
              </a:ext>
            </a:extLst>
          </p:cNvPr>
          <p:cNvSpPr txBox="1"/>
          <p:nvPr/>
        </p:nvSpPr>
        <p:spPr>
          <a:xfrm>
            <a:off x="157629" y="892683"/>
            <a:ext cx="3704733" cy="954107"/>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Default</a:t>
            </a:r>
            <a:r>
              <a:rPr lang="en-US" altLang="zh-CN" sz="2800" b="0" i="0" dirty="0">
                <a:effectLst/>
                <a:latin typeface="+mj-lt"/>
              </a:rPr>
              <a:t> </a:t>
            </a:r>
            <a:r>
              <a:rPr lang="en-US" altLang="zh-CN" dirty="0">
                <a:latin typeface="+mj-lt"/>
              </a:rPr>
              <a:t>(has credit in default?) </a:t>
            </a:r>
          </a:p>
          <a:p>
            <a:pPr algn="ctr" fontAlgn="base"/>
            <a:r>
              <a:rPr lang="en-US" altLang="zh-CN" sz="2800" b="1" i="0" dirty="0">
                <a:solidFill>
                  <a:srgbClr val="FF0000"/>
                </a:solidFill>
                <a:effectLst/>
                <a:highlight>
                  <a:srgbClr val="FFFF00"/>
                </a:highlight>
                <a:latin typeface="+mj-lt"/>
              </a:rPr>
              <a:t>(binary: "yes", "no")</a:t>
            </a:r>
          </a:p>
        </p:txBody>
      </p:sp>
      <p:sp>
        <p:nvSpPr>
          <p:cNvPr id="17" name="文本框 16">
            <a:extLst>
              <a:ext uri="{FF2B5EF4-FFF2-40B4-BE49-F238E27FC236}">
                <a16:creationId xmlns:a16="http://schemas.microsoft.com/office/drawing/2014/main" id="{7153BD74-F7C0-41B4-A65B-2BF4F62DA617}"/>
              </a:ext>
            </a:extLst>
          </p:cNvPr>
          <p:cNvSpPr txBox="1"/>
          <p:nvPr/>
        </p:nvSpPr>
        <p:spPr>
          <a:xfrm>
            <a:off x="4264791" y="874165"/>
            <a:ext cx="3789575" cy="954107"/>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Housing</a:t>
            </a:r>
          </a:p>
          <a:p>
            <a:pPr algn="ctr" fontAlgn="base"/>
            <a:r>
              <a:rPr lang="en-US" altLang="zh-CN" sz="2800" b="1" i="0" dirty="0">
                <a:solidFill>
                  <a:srgbClr val="FF0000"/>
                </a:solidFill>
                <a:effectLst/>
                <a:highlight>
                  <a:srgbClr val="FFFF00"/>
                </a:highlight>
                <a:latin typeface="+mj-lt"/>
              </a:rPr>
              <a:t>(binary: "yes", "no")</a:t>
            </a:r>
          </a:p>
        </p:txBody>
      </p:sp>
      <p:sp>
        <p:nvSpPr>
          <p:cNvPr id="19" name="文本框 18">
            <a:extLst>
              <a:ext uri="{FF2B5EF4-FFF2-40B4-BE49-F238E27FC236}">
                <a16:creationId xmlns:a16="http://schemas.microsoft.com/office/drawing/2014/main" id="{5E288475-D371-496F-909F-EC8AF25EAF25}"/>
              </a:ext>
            </a:extLst>
          </p:cNvPr>
          <p:cNvSpPr txBox="1"/>
          <p:nvPr/>
        </p:nvSpPr>
        <p:spPr>
          <a:xfrm>
            <a:off x="8439484" y="768615"/>
            <a:ext cx="3789575" cy="954107"/>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Loan</a:t>
            </a:r>
          </a:p>
          <a:p>
            <a:pPr algn="ctr" fontAlgn="base"/>
            <a:r>
              <a:rPr lang="en-US" altLang="zh-CN" sz="2800" b="1" i="0" dirty="0">
                <a:solidFill>
                  <a:srgbClr val="FF0000"/>
                </a:solidFill>
                <a:effectLst/>
                <a:highlight>
                  <a:srgbClr val="FFFF00"/>
                </a:highlight>
                <a:latin typeface="+mj-lt"/>
              </a:rPr>
              <a:t>(binary: "yes", "no")</a:t>
            </a:r>
          </a:p>
        </p:txBody>
      </p:sp>
      <p:sp>
        <p:nvSpPr>
          <p:cNvPr id="20" name="文本框 19">
            <a:extLst>
              <a:ext uri="{FF2B5EF4-FFF2-40B4-BE49-F238E27FC236}">
                <a16:creationId xmlns:a16="http://schemas.microsoft.com/office/drawing/2014/main" id="{09D49D80-D860-4366-919D-4AD704C26DAA}"/>
              </a:ext>
            </a:extLst>
          </p:cNvPr>
          <p:cNvSpPr txBox="1"/>
          <p:nvPr/>
        </p:nvSpPr>
        <p:spPr>
          <a:xfrm>
            <a:off x="4264791" y="6183382"/>
            <a:ext cx="4270310" cy="523220"/>
          </a:xfrm>
          <a:prstGeom prst="rect">
            <a:avLst/>
          </a:prstGeom>
          <a:noFill/>
        </p:spPr>
        <p:txBody>
          <a:bodyPr wrap="square">
            <a:spAutoFit/>
          </a:bodyPr>
          <a:lstStyle/>
          <a:p>
            <a:pPr algn="ctr" fontAlgn="base"/>
            <a:r>
              <a:rPr lang="en-US" altLang="zh-CN" sz="2800" b="1">
                <a:solidFill>
                  <a:srgbClr val="FF0000"/>
                </a:solidFill>
                <a:latin typeface="+mj-lt"/>
              </a:rPr>
              <a:t>2 </a:t>
            </a:r>
            <a:r>
              <a:rPr lang="en-US" altLang="zh-CN" sz="2800" b="1" dirty="0">
                <a:solidFill>
                  <a:srgbClr val="FF0000"/>
                </a:solidFill>
                <a:latin typeface="+mj-lt"/>
              </a:rPr>
              <a:t>types in total</a:t>
            </a:r>
          </a:p>
        </p:txBody>
      </p:sp>
      <p:sp>
        <p:nvSpPr>
          <p:cNvPr id="21" name="文本框 20">
            <a:extLst>
              <a:ext uri="{FF2B5EF4-FFF2-40B4-BE49-F238E27FC236}">
                <a16:creationId xmlns:a16="http://schemas.microsoft.com/office/drawing/2014/main" id="{70BD72DA-9280-46E4-905D-8F0CC99F6513}"/>
              </a:ext>
            </a:extLst>
          </p:cNvPr>
          <p:cNvSpPr txBox="1"/>
          <p:nvPr/>
        </p:nvSpPr>
        <p:spPr>
          <a:xfrm>
            <a:off x="-53327" y="6187429"/>
            <a:ext cx="4270310" cy="523220"/>
          </a:xfrm>
          <a:prstGeom prst="rect">
            <a:avLst/>
          </a:prstGeom>
          <a:noFill/>
        </p:spPr>
        <p:txBody>
          <a:bodyPr wrap="square">
            <a:spAutoFit/>
          </a:bodyPr>
          <a:lstStyle/>
          <a:p>
            <a:pPr algn="ctr" fontAlgn="base"/>
            <a:r>
              <a:rPr lang="en-US" altLang="zh-CN" sz="2800" b="1" dirty="0">
                <a:solidFill>
                  <a:srgbClr val="FF0000"/>
                </a:solidFill>
                <a:latin typeface="+mj-lt"/>
              </a:rPr>
              <a:t>2 types in total</a:t>
            </a:r>
          </a:p>
        </p:txBody>
      </p:sp>
      <p:cxnSp>
        <p:nvCxnSpPr>
          <p:cNvPr id="22" name="直接连接符 21">
            <a:extLst>
              <a:ext uri="{FF2B5EF4-FFF2-40B4-BE49-F238E27FC236}">
                <a16:creationId xmlns:a16="http://schemas.microsoft.com/office/drawing/2014/main" id="{0BA49AA0-EF3E-429D-B5DD-776C54B8F36F}"/>
              </a:ext>
            </a:extLst>
          </p:cNvPr>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44F94BE3-E734-44D8-92DE-3C28442F1DE0}"/>
              </a:ext>
            </a:extLst>
          </p:cNvPr>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24" name="直角三角形 23">
            <a:extLst>
              <a:ext uri="{FF2B5EF4-FFF2-40B4-BE49-F238E27FC236}">
                <a16:creationId xmlns:a16="http://schemas.microsoft.com/office/drawing/2014/main" id="{7506A6DC-DD40-437E-BFCC-9467C642281D}"/>
              </a:ext>
            </a:extLst>
          </p:cNvPr>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25" name="直角三角形 24">
            <a:extLst>
              <a:ext uri="{FF2B5EF4-FFF2-40B4-BE49-F238E27FC236}">
                <a16:creationId xmlns:a16="http://schemas.microsoft.com/office/drawing/2014/main" id="{0556CDA8-BAE3-482E-A4BF-68AE82978179}"/>
              </a:ext>
            </a:extLst>
          </p:cNvPr>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mj-lt"/>
              <a:cs typeface="Arial" panose="020B0604020202020204" pitchFamily="34" charset="0"/>
            </a:endParaRPr>
          </a:p>
        </p:txBody>
      </p:sp>
      <p:sp>
        <p:nvSpPr>
          <p:cNvPr id="26" name="直角三角形 25">
            <a:extLst>
              <a:ext uri="{FF2B5EF4-FFF2-40B4-BE49-F238E27FC236}">
                <a16:creationId xmlns:a16="http://schemas.microsoft.com/office/drawing/2014/main" id="{F084B3C3-13DB-400E-804E-79CB62CF4115}"/>
              </a:ext>
            </a:extLst>
          </p:cNvPr>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27" name="直角三角形 26">
            <a:extLst>
              <a:ext uri="{FF2B5EF4-FFF2-40B4-BE49-F238E27FC236}">
                <a16:creationId xmlns:a16="http://schemas.microsoft.com/office/drawing/2014/main" id="{9908A3E9-1A59-49D5-966E-56E1FDF90BFE}"/>
              </a:ext>
            </a:extLst>
          </p:cNvPr>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28" name="文本框 27">
            <a:extLst>
              <a:ext uri="{FF2B5EF4-FFF2-40B4-BE49-F238E27FC236}">
                <a16:creationId xmlns:a16="http://schemas.microsoft.com/office/drawing/2014/main" id="{50B43F0D-6A56-45D0-B7E8-849B0727BA4A}"/>
              </a:ext>
            </a:extLst>
          </p:cNvPr>
          <p:cNvSpPr txBox="1"/>
          <p:nvPr/>
        </p:nvSpPr>
        <p:spPr>
          <a:xfrm>
            <a:off x="524066" y="185331"/>
            <a:ext cx="5438584" cy="480131"/>
          </a:xfrm>
          <a:prstGeom prst="rect">
            <a:avLst/>
          </a:prstGeom>
          <a:noFill/>
        </p:spPr>
        <p:txBody>
          <a:bodyPr wrap="square" rtlCol="0">
            <a:spAutoFit/>
          </a:bodyPr>
          <a:lstStyle/>
          <a:p>
            <a:pPr algn="ctr">
              <a:lnSpc>
                <a:spcPct val="90000"/>
              </a:lnSpc>
              <a:spcBef>
                <a:spcPct val="0"/>
              </a:spcBef>
            </a:pPr>
            <a:r>
              <a:rPr lang="en-US" altLang="zh-CN" sz="2800" b="1" dirty="0">
                <a:latin typeface="+mj-lt"/>
                <a:ea typeface="华文细黑" panose="02010600040101010101" pitchFamily="2" charset="-122"/>
                <a:cs typeface="Arial" panose="020B0604020202020204" pitchFamily="34" charset="0"/>
              </a:rPr>
              <a:t>Data Set Description</a:t>
            </a:r>
            <a:endParaRPr lang="zh-CN" altLang="en-US" sz="2800" b="1" dirty="0">
              <a:latin typeface="+mj-lt"/>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242717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A5D9A8-D901-C944-916B-92C2CDF73481}"/>
              </a:ext>
            </a:extLst>
          </p:cNvPr>
          <p:cNvSpPr>
            <a:spLocks noGrp="1"/>
          </p:cNvSpPr>
          <p:nvPr>
            <p:ph type="title"/>
          </p:nvPr>
        </p:nvSpPr>
        <p:spPr/>
        <p:txBody>
          <a:bodyPr>
            <a:normAutofit fontScale="90000"/>
          </a:bodyPr>
          <a:lstStyle/>
          <a:p>
            <a:br>
              <a:rPr lang="en" altLang="zh-CN" sz="2800" dirty="0">
                <a:latin typeface="Times New Roman" panose="02020603050405020304" pitchFamily="18" charset="0"/>
                <a:cs typeface="Times New Roman" panose="02020603050405020304" pitchFamily="18" charset="0"/>
              </a:rPr>
            </a:br>
            <a:r>
              <a:rPr lang="en" altLang="zh-CN" sz="4900" dirty="0">
                <a:latin typeface="Times New Roman" panose="02020603050405020304" pitchFamily="18" charset="0"/>
                <a:cs typeface="Times New Roman" panose="02020603050405020304" pitchFamily="18" charset="0"/>
              </a:rPr>
              <a:t>Job: have vs. don’t have</a:t>
            </a:r>
            <a:br>
              <a:rPr lang="en" altLang="zh-CN" dirty="0"/>
            </a:br>
            <a:endParaRPr kumimoji="1" lang="zh-CN" altLang="en-US" dirty="0"/>
          </a:p>
        </p:txBody>
      </p:sp>
      <p:sp>
        <p:nvSpPr>
          <p:cNvPr id="3" name="内容占位符 2">
            <a:extLst>
              <a:ext uri="{FF2B5EF4-FFF2-40B4-BE49-F238E27FC236}">
                <a16:creationId xmlns:a16="http://schemas.microsoft.com/office/drawing/2014/main" id="{B63FE4C3-F001-E348-A95F-5D262682AEB6}"/>
              </a:ext>
            </a:extLst>
          </p:cNvPr>
          <p:cNvSpPr>
            <a:spLocks noGrp="1"/>
          </p:cNvSpPr>
          <p:nvPr>
            <p:ph idx="1"/>
          </p:nvPr>
        </p:nvSpPr>
        <p:spPr>
          <a:xfrm>
            <a:off x="712470" y="1495334"/>
            <a:ext cx="5257800" cy="4351338"/>
          </a:xfrm>
        </p:spPr>
        <p:txBody>
          <a:bodyPr>
            <a:normAutofit fontScale="92500" lnSpcReduction="10000"/>
          </a:bodyPr>
          <a:lstStyle/>
          <a:p>
            <a:r>
              <a:rPr lang="en" altLang="zh-CN" dirty="0">
                <a:latin typeface="Times New Roman" panose="02020603050405020304" pitchFamily="18" charset="0"/>
                <a:cs typeface="Times New Roman" panose="02020603050405020304" pitchFamily="18" charset="0"/>
              </a:rPr>
              <a:t>The  top three categories show the best relative frequencies of term deposit subscription, they are:</a:t>
            </a:r>
            <a:endParaRPr lang="en" altLang="zh-CN" dirty="0">
              <a:latin typeface="Times New Roman" panose="02020603050405020304" pitchFamily="18" charset="0"/>
              <a:ea typeface="+mj-ea"/>
              <a:cs typeface="Times New Roman" panose="02020603050405020304" pitchFamily="18" charset="0"/>
            </a:endParaRPr>
          </a:p>
          <a:p>
            <a:pPr marL="514350" indent="-514350">
              <a:buFont typeface="+mj-lt"/>
              <a:buAutoNum type="arabicPeriod"/>
            </a:pPr>
            <a:r>
              <a:rPr lang="en" altLang="zh-CN" dirty="0">
                <a:latin typeface="Times New Roman" panose="02020603050405020304" pitchFamily="18" charset="0"/>
                <a:ea typeface="+mj-ea"/>
                <a:cs typeface="Times New Roman" panose="02020603050405020304" pitchFamily="18" charset="0"/>
              </a:rPr>
              <a:t>students (31.4%)</a:t>
            </a:r>
          </a:p>
          <a:p>
            <a:pPr marL="514350" indent="-514350">
              <a:buFont typeface="+mj-lt"/>
              <a:buAutoNum type="arabicPeriod"/>
            </a:pPr>
            <a:r>
              <a:rPr lang="en" altLang="zh-CN" dirty="0">
                <a:latin typeface="Times New Roman" panose="02020603050405020304" pitchFamily="18" charset="0"/>
                <a:ea typeface="+mj-ea"/>
                <a:cs typeface="Times New Roman" panose="02020603050405020304" pitchFamily="18" charset="0"/>
              </a:rPr>
              <a:t>retired people (25.2%)</a:t>
            </a:r>
          </a:p>
          <a:p>
            <a:pPr marL="514350" indent="-514350">
              <a:buFont typeface="+mj-lt"/>
              <a:buAutoNum type="arabicPeriod"/>
            </a:pPr>
            <a:r>
              <a:rPr lang="en" altLang="zh-CN" dirty="0">
                <a:latin typeface="Times New Roman" panose="02020603050405020304" pitchFamily="18" charset="0"/>
                <a:ea typeface="+mj-ea"/>
                <a:cs typeface="Times New Roman" panose="02020603050405020304" pitchFamily="18" charset="0"/>
              </a:rPr>
              <a:t>unemployed (14.2%) </a:t>
            </a:r>
          </a:p>
          <a:p>
            <a:pPr marL="514350" indent="-514350">
              <a:buFont typeface="+mj-lt"/>
              <a:buAutoNum type="arabicPeriod"/>
            </a:pPr>
            <a:endParaRPr lang="en" altLang="zh-CN" dirty="0">
              <a:latin typeface="Times New Roman" panose="02020603050405020304" pitchFamily="18" charset="0"/>
              <a:ea typeface="+mj-ea"/>
              <a:cs typeface="Times New Roman" panose="02020603050405020304" pitchFamily="18" charset="0"/>
            </a:endParaRPr>
          </a:p>
          <a:p>
            <a:pPr marL="0" indent="0">
              <a:buNone/>
            </a:pPr>
            <a:r>
              <a:rPr lang="en" altLang="zh-CN" dirty="0">
                <a:solidFill>
                  <a:srgbClr val="FF0000"/>
                </a:solidFill>
                <a:latin typeface="Times New Roman" panose="02020603050405020304" pitchFamily="18" charset="0"/>
                <a:cs typeface="Times New Roman" panose="02020603050405020304" pitchFamily="18" charset="0"/>
              </a:rPr>
              <a:t>ALL These people don’t have a current job!</a:t>
            </a:r>
          </a:p>
          <a:p>
            <a:pPr marL="0" indent="0">
              <a:buNone/>
            </a:pPr>
            <a:r>
              <a:rPr lang="en" altLang="zh-CN" dirty="0">
                <a:latin typeface="Times New Roman" panose="02020603050405020304" pitchFamily="18" charset="0"/>
                <a:cs typeface="Times New Roman" panose="02020603050405020304" pitchFamily="18" charset="0"/>
              </a:rPr>
              <a:t>Maybe they are less sharp…</a:t>
            </a:r>
          </a:p>
          <a:p>
            <a:pPr marL="0" indent="0">
              <a:buNone/>
            </a:pPr>
            <a:endParaRPr lang="zh-CN" altLang="en-US" dirty="0">
              <a:latin typeface="Times New Roman" panose="02020603050405020304" pitchFamily="18" charset="0"/>
              <a:ea typeface="+mj-ea"/>
              <a:cs typeface="Times New Roman" panose="02020603050405020304" pitchFamily="18" charset="0"/>
            </a:endParaRPr>
          </a:p>
        </p:txBody>
      </p:sp>
      <p:pic>
        <p:nvPicPr>
          <p:cNvPr id="6" name="图片 5" descr="图表, 条形图&#10;&#10;描述已自动生成">
            <a:extLst>
              <a:ext uri="{FF2B5EF4-FFF2-40B4-BE49-F238E27FC236}">
                <a16:creationId xmlns:a16="http://schemas.microsoft.com/office/drawing/2014/main" id="{C93502EC-C285-5447-BEC6-AE8027539D02}"/>
              </a:ext>
            </a:extLst>
          </p:cNvPr>
          <p:cNvPicPr>
            <a:picLocks noChangeAspect="1"/>
          </p:cNvPicPr>
          <p:nvPr/>
        </p:nvPicPr>
        <p:blipFill>
          <a:blip r:embed="rId3"/>
          <a:stretch>
            <a:fillRect/>
          </a:stretch>
        </p:blipFill>
        <p:spPr>
          <a:xfrm>
            <a:off x="5844540" y="1495334"/>
            <a:ext cx="6347460" cy="4681629"/>
          </a:xfrm>
          <a:prstGeom prst="rect">
            <a:avLst/>
          </a:prstGeom>
        </p:spPr>
      </p:pic>
    </p:spTree>
    <p:extLst>
      <p:ext uri="{BB962C8B-B14F-4D97-AF65-F5344CB8AC3E}">
        <p14:creationId xmlns:p14="http://schemas.microsoft.com/office/powerpoint/2010/main" val="2464744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175DF-9B5F-E542-B20B-751F263B1FA5}"/>
              </a:ext>
            </a:extLst>
          </p:cNvPr>
          <p:cNvSpPr>
            <a:spLocks noGrp="1"/>
          </p:cNvSpPr>
          <p:nvPr>
            <p:ph type="title"/>
          </p:nvPr>
        </p:nvSpPr>
        <p:spPr/>
        <p:txBody>
          <a:bodyPr>
            <a:normAutofit/>
          </a:bodyPr>
          <a:lstStyle/>
          <a:p>
            <a:pPr>
              <a:lnSpc>
                <a:spcPct val="100000"/>
              </a:lnSpc>
              <a:spcBef>
                <a:spcPts val="1000"/>
              </a:spcBef>
            </a:pPr>
            <a:r>
              <a:rPr lang="en" altLang="zh-CN" dirty="0" err="1">
                <a:latin typeface="Times New Roman" panose="02020603050405020304" pitchFamily="18" charset="0"/>
                <a:cs typeface="Times New Roman" panose="02020603050405020304" pitchFamily="18" charset="0"/>
              </a:rPr>
              <a:t>Poutcome</a:t>
            </a:r>
            <a:r>
              <a:rPr lang="en-US" altLang="zh-CN" dirty="0">
                <a:latin typeface="Times New Roman" panose="02020603050405020304" pitchFamily="18" charset="0"/>
                <a:cs typeface="Times New Roman" panose="02020603050405020304" pitchFamily="18" charset="0"/>
              </a:rPr>
              <a:t>: repeat customer</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7E25A4-43CF-4C42-9110-5D651839EC3F}"/>
              </a:ext>
            </a:extLst>
          </p:cNvPr>
          <p:cNvSpPr>
            <a:spLocks noGrp="1"/>
          </p:cNvSpPr>
          <p:nvPr>
            <p:ph idx="1"/>
          </p:nvPr>
        </p:nvSpPr>
        <p:spPr>
          <a:xfrm>
            <a:off x="338839" y="1690688"/>
            <a:ext cx="4690361" cy="4633912"/>
          </a:xfrm>
        </p:spPr>
        <p:txBody>
          <a:bodyPr>
            <a:normAutofit fontScale="92500" lnSpcReduction="10000"/>
          </a:bodyPr>
          <a:lstStyle/>
          <a:p>
            <a:pPr>
              <a:lnSpc>
                <a:spcPct val="100000"/>
              </a:lnSpc>
            </a:pPr>
            <a:r>
              <a:rPr lang="en" altLang="zh-CN" dirty="0">
                <a:latin typeface="Times New Roman" panose="02020603050405020304" pitchFamily="18" charset="0"/>
                <a:ea typeface="+mj-ea"/>
                <a:cs typeface="Times New Roman" panose="02020603050405020304" pitchFamily="18" charset="0"/>
              </a:rPr>
              <a:t>65.6% of people who already subscribed to a term deposit after a previous contact have accepted to do it again. </a:t>
            </a:r>
          </a:p>
          <a:p>
            <a:pPr>
              <a:lnSpc>
                <a:spcPct val="100000"/>
              </a:lnSpc>
            </a:pPr>
            <a:r>
              <a:rPr lang="en" altLang="zh-CN" dirty="0">
                <a:latin typeface="Times New Roman" panose="02020603050405020304" pitchFamily="18" charset="0"/>
                <a:ea typeface="+mj-ea"/>
                <a:cs typeface="Times New Roman" panose="02020603050405020304" pitchFamily="18" charset="0"/>
              </a:rPr>
              <a:t>Even if they denied before, they’re still more enthusiastic to accept it (14.1%) than people who haven’t been contacted before (9.0%). </a:t>
            </a:r>
          </a:p>
          <a:p>
            <a:pPr>
              <a:lnSpc>
                <a:spcPct val="100000"/>
              </a:lnSpc>
            </a:pPr>
            <a:r>
              <a:rPr lang="en" altLang="zh-CN" dirty="0">
                <a:latin typeface="Times New Roman" panose="02020603050405020304" pitchFamily="18" charset="0"/>
                <a:ea typeface="+mj-ea"/>
                <a:cs typeface="Times New Roman" panose="02020603050405020304" pitchFamily="18" charset="0"/>
              </a:rPr>
              <a:t>So even if the previous campaign was a failure, recontacting people is important.</a:t>
            </a:r>
            <a:endParaRPr lang="zh-CN" altLang="en-US" dirty="0">
              <a:latin typeface="Times New Roman" panose="02020603050405020304" pitchFamily="18" charset="0"/>
              <a:ea typeface="+mj-ea"/>
              <a:cs typeface="Times New Roman" panose="02020603050405020304" pitchFamily="18" charset="0"/>
            </a:endParaRPr>
          </a:p>
        </p:txBody>
      </p:sp>
      <p:pic>
        <p:nvPicPr>
          <p:cNvPr id="6" name="图片 5" descr="图表, 瀑布图&#10;&#10;描述已自动生成">
            <a:extLst>
              <a:ext uri="{FF2B5EF4-FFF2-40B4-BE49-F238E27FC236}">
                <a16:creationId xmlns:a16="http://schemas.microsoft.com/office/drawing/2014/main" id="{B87D4937-CBED-A64A-AA21-D089467241B6}"/>
              </a:ext>
            </a:extLst>
          </p:cNvPr>
          <p:cNvPicPr>
            <a:picLocks noChangeAspect="1"/>
          </p:cNvPicPr>
          <p:nvPr/>
        </p:nvPicPr>
        <p:blipFill>
          <a:blip r:embed="rId3"/>
          <a:stretch>
            <a:fillRect/>
          </a:stretch>
        </p:blipFill>
        <p:spPr>
          <a:xfrm>
            <a:off x="5029200" y="1690688"/>
            <a:ext cx="7162800" cy="4228853"/>
          </a:xfrm>
          <a:prstGeom prst="rect">
            <a:avLst/>
          </a:prstGeom>
        </p:spPr>
      </p:pic>
    </p:spTree>
    <p:extLst>
      <p:ext uri="{BB962C8B-B14F-4D97-AF65-F5344CB8AC3E}">
        <p14:creationId xmlns:p14="http://schemas.microsoft.com/office/powerpoint/2010/main" val="35566562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26988-D91C-774F-A2C1-2F7D7AFEFF19}"/>
              </a:ext>
            </a:extLst>
          </p:cNvPr>
          <p:cNvSpPr>
            <a:spLocks noGrp="1"/>
          </p:cNvSpPr>
          <p:nvPr>
            <p:ph type="title"/>
          </p:nvPr>
        </p:nvSpPr>
        <p:spPr/>
        <p:txBody>
          <a:bodyPr>
            <a:normAutofit fontScale="90000"/>
          </a:bodyPr>
          <a:lstStyle/>
          <a:p>
            <a:br>
              <a:rPr lang="en" altLang="zh-CN" dirty="0"/>
            </a:br>
            <a:r>
              <a:rPr lang="en" altLang="zh-CN" sz="4900" dirty="0">
                <a:latin typeface="Times New Roman" panose="02020603050405020304" pitchFamily="18" charset="0"/>
                <a:cs typeface="Times New Roman" panose="02020603050405020304" pitchFamily="18" charset="0"/>
              </a:rPr>
              <a:t>Contact</a:t>
            </a:r>
            <a:r>
              <a:rPr lang="en-US" altLang="zh-CN" sz="4900" dirty="0">
                <a:latin typeface="Times New Roman" panose="02020603050405020304" pitchFamily="18" charset="0"/>
                <a:cs typeface="Times New Roman" panose="02020603050405020304" pitchFamily="18" charset="0"/>
              </a:rPr>
              <a:t>:</a:t>
            </a:r>
            <a:r>
              <a:rPr lang="zh-CN" altLang="en-US" sz="4900" dirty="0">
                <a:latin typeface="Times New Roman" panose="02020603050405020304" pitchFamily="18" charset="0"/>
                <a:cs typeface="Times New Roman" panose="02020603050405020304" pitchFamily="18" charset="0"/>
              </a:rPr>
              <a:t> </a:t>
            </a:r>
            <a:r>
              <a:rPr lang="en-US" altLang="zh-CN" sz="4900" dirty="0">
                <a:latin typeface="Times New Roman" panose="02020603050405020304" pitchFamily="18" charset="0"/>
                <a:cs typeface="Times New Roman" panose="02020603050405020304" pitchFamily="18" charset="0"/>
              </a:rPr>
              <a:t>Modern vs. Traditional?</a:t>
            </a:r>
            <a:br>
              <a:rPr lang="en" altLang="zh-CN" sz="4900" dirty="0"/>
            </a:br>
            <a:endParaRPr kumimoji="1" lang="zh-CN" altLang="en-US" sz="4900" dirty="0"/>
          </a:p>
        </p:txBody>
      </p:sp>
      <p:sp>
        <p:nvSpPr>
          <p:cNvPr id="3" name="内容占位符 2">
            <a:extLst>
              <a:ext uri="{FF2B5EF4-FFF2-40B4-BE49-F238E27FC236}">
                <a16:creationId xmlns:a16="http://schemas.microsoft.com/office/drawing/2014/main" id="{0103C376-6907-434C-9950-B5D9F19C9F5C}"/>
              </a:ext>
            </a:extLst>
          </p:cNvPr>
          <p:cNvSpPr>
            <a:spLocks noGrp="1"/>
          </p:cNvSpPr>
          <p:nvPr>
            <p:ph idx="1"/>
          </p:nvPr>
        </p:nvSpPr>
        <p:spPr>
          <a:xfrm>
            <a:off x="580390" y="1569721"/>
            <a:ext cx="5135880" cy="3337560"/>
          </a:xfrm>
        </p:spPr>
        <p:txBody>
          <a:bodyPr>
            <a:normAutofit/>
          </a:bodyPr>
          <a:lstStyle/>
          <a:p>
            <a:r>
              <a:rPr lang="en" altLang="zh-CN" dirty="0">
                <a:latin typeface="Times New Roman" panose="02020603050405020304" pitchFamily="18" charset="0"/>
                <a:cs typeface="Times New Roman" panose="02020603050405020304" pitchFamily="18" charset="0"/>
              </a:rPr>
              <a:t>14.7% of cellular responders subscribed to a term deposit while only 5.2% of telephone responders did.</a:t>
            </a:r>
          </a:p>
          <a:p>
            <a:r>
              <a:rPr lang="en" altLang="zh-CN" dirty="0">
                <a:latin typeface="Times New Roman" panose="02020603050405020304" pitchFamily="18" charset="0"/>
                <a:cs typeface="Times New Roman" panose="02020603050405020304" pitchFamily="18" charset="0"/>
              </a:rPr>
              <a:t>May because...Cellphones are portable and popular nowadays while only some of company use telephones. </a:t>
            </a:r>
          </a:p>
          <a:p>
            <a:endParaRPr lang="en" altLang="zh-CN" dirty="0">
              <a:latin typeface="Times New Roman" panose="02020603050405020304" pitchFamily="18" charset="0"/>
              <a:cs typeface="Times New Roman" panose="02020603050405020304" pitchFamily="18" charset="0"/>
            </a:endParaRPr>
          </a:p>
          <a:p>
            <a:endParaRPr lang="en" altLang="zh-CN" dirty="0">
              <a:latin typeface="Times New Roman" panose="02020603050405020304" pitchFamily="18" charset="0"/>
              <a:cs typeface="Times New Roman" panose="02020603050405020304" pitchFamily="18" charset="0"/>
            </a:endParaRPr>
          </a:p>
          <a:p>
            <a:endParaRPr kumimoji="1" lang="zh-CN" altLang="en-US" dirty="0"/>
          </a:p>
        </p:txBody>
      </p:sp>
      <p:sp>
        <p:nvSpPr>
          <p:cNvPr id="7" name="文本框 6">
            <a:extLst>
              <a:ext uri="{FF2B5EF4-FFF2-40B4-BE49-F238E27FC236}">
                <a16:creationId xmlns:a16="http://schemas.microsoft.com/office/drawing/2014/main" id="{BEB2DA4B-68B1-DC4A-83F6-4CA6FDDF0F10}"/>
              </a:ext>
            </a:extLst>
          </p:cNvPr>
          <p:cNvSpPr txBox="1"/>
          <p:nvPr/>
        </p:nvSpPr>
        <p:spPr>
          <a:xfrm>
            <a:off x="838200" y="5290065"/>
            <a:ext cx="10896600" cy="1384995"/>
          </a:xfrm>
          <a:prstGeom prst="rect">
            <a:avLst/>
          </a:prstGeom>
          <a:noFill/>
        </p:spPr>
        <p:txBody>
          <a:bodyPr wrap="square" rtlCol="0">
            <a:spAutoFit/>
          </a:bodyPr>
          <a:lstStyle/>
          <a:p>
            <a:r>
              <a:rPr lang="en-US" altLang="zh-CN" sz="2800" dirty="0">
                <a:highlight>
                  <a:srgbClr val="FFFF00"/>
                </a:highlight>
                <a:latin typeface="Times New Roman" panose="02020603050405020304" pitchFamily="18" charset="0"/>
                <a:cs typeface="Times New Roman" panose="02020603050405020304" pitchFamily="18" charset="0"/>
              </a:rPr>
              <a:t>A</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scene</a:t>
            </a:r>
            <a:r>
              <a:rPr lang="en-US" altLang="zh-CN" sz="2800" dirty="0">
                <a:latin typeface="Times New Roman" panose="02020603050405020304" pitchFamily="18" charset="0"/>
                <a:cs typeface="Times New Roman" panose="02020603050405020304" pitchFamily="18" charset="0"/>
              </a:rPr>
              <a:t>:</a:t>
            </a:r>
            <a:r>
              <a:rPr lang="en" altLang="zh-CN" sz="2800" dirty="0">
                <a:latin typeface="Times New Roman" panose="02020603050405020304" pitchFamily="18" charset="0"/>
                <a:cs typeface="Times New Roman" panose="02020603050405020304" pitchFamily="18" charset="0"/>
              </a:rPr>
              <a:t> an officer receives a call from the telemarketer on the office telephone at work time,  the only thing he can do is say “no” to </a:t>
            </a:r>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 altLang="zh-CN" sz="2800" dirty="0">
                <a:latin typeface="Times New Roman" panose="02020603050405020304" pitchFamily="18" charset="0"/>
                <a:cs typeface="Times New Roman" panose="02020603050405020304" pitchFamily="18" charset="0"/>
              </a:rPr>
              <a:t>telemarketer.</a:t>
            </a:r>
          </a:p>
        </p:txBody>
      </p:sp>
      <p:sp>
        <p:nvSpPr>
          <p:cNvPr id="4" name="文本框 3">
            <a:extLst>
              <a:ext uri="{FF2B5EF4-FFF2-40B4-BE49-F238E27FC236}">
                <a16:creationId xmlns:a16="http://schemas.microsoft.com/office/drawing/2014/main" id="{8480F9DD-F608-46B5-818C-DAE68902D2CB}"/>
              </a:ext>
            </a:extLst>
          </p:cNvPr>
          <p:cNvSpPr txBox="1"/>
          <p:nvPr/>
        </p:nvSpPr>
        <p:spPr>
          <a:xfrm>
            <a:off x="6879771" y="2307771"/>
            <a:ext cx="3766458" cy="369332"/>
          </a:xfrm>
          <a:prstGeom prst="rect">
            <a:avLst/>
          </a:prstGeom>
          <a:noFill/>
        </p:spPr>
        <p:txBody>
          <a:bodyPr wrap="square" rtlCol="0">
            <a:spAutoFit/>
          </a:bodyPr>
          <a:lstStyle/>
          <a:p>
            <a:r>
              <a:rPr lang="en-US" altLang="zh-CN" dirty="0"/>
              <a:t>14.7%</a:t>
            </a:r>
            <a:endParaRPr lang="zh-CN" altLang="en-US" dirty="0"/>
          </a:p>
        </p:txBody>
      </p:sp>
      <p:sp>
        <p:nvSpPr>
          <p:cNvPr id="5" name="椭圆 4">
            <a:extLst>
              <a:ext uri="{FF2B5EF4-FFF2-40B4-BE49-F238E27FC236}">
                <a16:creationId xmlns:a16="http://schemas.microsoft.com/office/drawing/2014/main" id="{41E71D1D-9C2A-4916-BA80-CBE9523D50FD}"/>
              </a:ext>
            </a:extLst>
          </p:cNvPr>
          <p:cNvSpPr/>
          <p:nvPr/>
        </p:nvSpPr>
        <p:spPr>
          <a:xfrm>
            <a:off x="6618514" y="2155371"/>
            <a:ext cx="1915886" cy="892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14.7%</a:t>
            </a:r>
            <a:endParaRPr lang="zh-CN" altLang="en-US" dirty="0"/>
          </a:p>
        </p:txBody>
      </p:sp>
      <p:sp>
        <p:nvSpPr>
          <p:cNvPr id="6" name="椭圆 5">
            <a:extLst>
              <a:ext uri="{FF2B5EF4-FFF2-40B4-BE49-F238E27FC236}">
                <a16:creationId xmlns:a16="http://schemas.microsoft.com/office/drawing/2014/main" id="{2B37B68E-3384-42DA-A95B-13BDDD0D8DF9}"/>
              </a:ext>
            </a:extLst>
          </p:cNvPr>
          <p:cNvSpPr/>
          <p:nvPr/>
        </p:nvSpPr>
        <p:spPr>
          <a:xfrm>
            <a:off x="9481457" y="3864429"/>
            <a:ext cx="881743" cy="4392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5.2%</a:t>
            </a:r>
            <a:endParaRPr lang="zh-CN" altLang="en-US" sz="1400" dirty="0"/>
          </a:p>
        </p:txBody>
      </p:sp>
      <p:sp>
        <p:nvSpPr>
          <p:cNvPr id="8" name="文本框 7">
            <a:extLst>
              <a:ext uri="{FF2B5EF4-FFF2-40B4-BE49-F238E27FC236}">
                <a16:creationId xmlns:a16="http://schemas.microsoft.com/office/drawing/2014/main" id="{CEBE08C9-9D05-4E94-9530-4DF877B3BEAD}"/>
              </a:ext>
            </a:extLst>
          </p:cNvPr>
          <p:cNvSpPr txBox="1"/>
          <p:nvPr/>
        </p:nvSpPr>
        <p:spPr>
          <a:xfrm>
            <a:off x="8305800" y="3429000"/>
            <a:ext cx="518091" cy="369332"/>
          </a:xfrm>
          <a:prstGeom prst="rect">
            <a:avLst/>
          </a:prstGeom>
          <a:noFill/>
        </p:spPr>
        <p:txBody>
          <a:bodyPr wrap="none" rtlCol="0">
            <a:spAutoFit/>
          </a:bodyPr>
          <a:lstStyle/>
          <a:p>
            <a:r>
              <a:rPr lang="en-US" altLang="zh-CN" dirty="0"/>
              <a:t>Vs.</a:t>
            </a:r>
            <a:endParaRPr lang="zh-CN" altLang="en-US" dirty="0"/>
          </a:p>
        </p:txBody>
      </p:sp>
    </p:spTree>
    <p:extLst>
      <p:ext uri="{BB962C8B-B14F-4D97-AF65-F5344CB8AC3E}">
        <p14:creationId xmlns:p14="http://schemas.microsoft.com/office/powerpoint/2010/main" val="2950817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30B6-F82C-DC46-B655-2B2AA72276A3}"/>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Time: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which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month?</a:t>
            </a:r>
            <a:br>
              <a:rPr kumimoji="1" lang="en-US" altLang="zh-CN" dirty="0"/>
            </a:br>
            <a:endParaRPr kumimoji="1" lang="zh-CN" altLang="en-US" dirty="0"/>
          </a:p>
        </p:txBody>
      </p:sp>
      <p:pic>
        <p:nvPicPr>
          <p:cNvPr id="5" name="内容占位符 4" descr="图表, 条形图&#10;&#10;描述已自动生成">
            <a:extLst>
              <a:ext uri="{FF2B5EF4-FFF2-40B4-BE49-F238E27FC236}">
                <a16:creationId xmlns:a16="http://schemas.microsoft.com/office/drawing/2014/main" id="{66D9B106-3659-6543-8D97-8AD92B99AACA}"/>
              </a:ext>
            </a:extLst>
          </p:cNvPr>
          <p:cNvPicPr>
            <a:picLocks noGrp="1" noChangeAspect="1"/>
          </p:cNvPicPr>
          <p:nvPr>
            <p:ph idx="1"/>
          </p:nvPr>
        </p:nvPicPr>
        <p:blipFill>
          <a:blip r:embed="rId3"/>
          <a:stretch>
            <a:fillRect/>
          </a:stretch>
        </p:blipFill>
        <p:spPr>
          <a:xfrm>
            <a:off x="-200221" y="1224301"/>
            <a:ext cx="8422384" cy="4888389"/>
          </a:xfrm>
        </p:spPr>
      </p:pic>
      <p:sp>
        <p:nvSpPr>
          <p:cNvPr id="9" name="文本框 8">
            <a:extLst>
              <a:ext uri="{FF2B5EF4-FFF2-40B4-BE49-F238E27FC236}">
                <a16:creationId xmlns:a16="http://schemas.microsoft.com/office/drawing/2014/main" id="{B2AB73DD-B556-8447-BD54-E82100CE181D}"/>
              </a:ext>
            </a:extLst>
          </p:cNvPr>
          <p:cNvSpPr txBox="1"/>
          <p:nvPr/>
        </p:nvSpPr>
        <p:spPr>
          <a:xfrm>
            <a:off x="8222163" y="1113949"/>
            <a:ext cx="3263630" cy="5109091"/>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800" dirty="0">
                <a:latin typeface="Times New Roman" panose="02020603050405020304" pitchFamily="18" charset="0"/>
                <a:cs typeface="Times New Roman" panose="02020603050405020304" pitchFamily="18" charset="0"/>
              </a:rPr>
              <a:t>It is interesting:</a:t>
            </a:r>
          </a:p>
          <a:p>
            <a:endParaRPr kumimoji="1" lang="en-US" altLang="zh-CN" sz="2800" dirty="0">
              <a:latin typeface="Times New Roman" panose="02020603050405020304" pitchFamily="18" charset="0"/>
              <a:cs typeface="Times New Roman" panose="02020603050405020304" pitchFamily="18" charset="0"/>
            </a:endParaRPr>
          </a:p>
          <a:p>
            <a:r>
              <a:rPr kumimoji="1" lang="en-US" altLang="zh-CN" sz="2800" dirty="0">
                <a:latin typeface="Times New Roman" panose="02020603050405020304" pitchFamily="18" charset="0"/>
                <a:cs typeface="Times New Roman" panose="02020603050405020304" pitchFamily="18" charset="0"/>
              </a:rPr>
              <a:t>The graph shows that the company seems like to achieve a performance goal in a certain month like May, but the efficiency is really low.</a:t>
            </a:r>
          </a:p>
          <a:p>
            <a:endParaRPr kumimoji="1" lang="zh-CN" altLang="en-US" sz="2800" dirty="0">
              <a:latin typeface="Times New Roman" panose="02020603050405020304" pitchFamily="18" charset="0"/>
              <a:cs typeface="Times New Roman" panose="02020603050405020304" pitchFamily="18" charset="0"/>
            </a:endParaRPr>
          </a:p>
          <a:p>
            <a:endParaRPr kumimoji="1" lang="zh-CN" altLang="en-US" sz="2000" dirty="0"/>
          </a:p>
        </p:txBody>
      </p:sp>
    </p:spTree>
    <p:extLst>
      <p:ext uri="{BB962C8B-B14F-4D97-AF65-F5344CB8AC3E}">
        <p14:creationId xmlns:p14="http://schemas.microsoft.com/office/powerpoint/2010/main" val="611934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F30B6-F82C-DC46-B655-2B2AA72276A3}"/>
              </a:ext>
            </a:extLst>
          </p:cNvPr>
          <p:cNvSpPr>
            <a:spLocks noGrp="1"/>
          </p:cNvSpPr>
          <p:nvPr>
            <p:ph type="title"/>
          </p:nvPr>
        </p:nvSpPr>
        <p:spPr>
          <a:xfrm>
            <a:off x="415382" y="284058"/>
            <a:ext cx="10515600" cy="1325563"/>
          </a:xfrm>
        </p:spPr>
        <p:txBody>
          <a:bodyPr/>
          <a:lstStyle/>
          <a:p>
            <a:r>
              <a:rPr kumimoji="1" lang="en-US" altLang="zh-CN" dirty="0">
                <a:latin typeface="Times New Roman" panose="02020603050405020304" pitchFamily="18" charset="0"/>
                <a:cs typeface="Times New Roman" panose="02020603050405020304" pitchFamily="18" charset="0"/>
              </a:rPr>
              <a:t>Time: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which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month?</a:t>
            </a:r>
            <a:br>
              <a:rPr kumimoji="1" lang="en-US" altLang="zh-CN" dirty="0"/>
            </a:br>
            <a:endParaRPr kumimoji="1" lang="zh-CN" altLang="en-US" dirty="0"/>
          </a:p>
        </p:txBody>
      </p:sp>
      <p:sp>
        <p:nvSpPr>
          <p:cNvPr id="8" name="文本框 7">
            <a:extLst>
              <a:ext uri="{FF2B5EF4-FFF2-40B4-BE49-F238E27FC236}">
                <a16:creationId xmlns:a16="http://schemas.microsoft.com/office/drawing/2014/main" id="{10302E05-B1A3-E041-A895-0D50BB94C192}"/>
              </a:ext>
            </a:extLst>
          </p:cNvPr>
          <p:cNvSpPr txBox="1"/>
          <p:nvPr/>
        </p:nvSpPr>
        <p:spPr>
          <a:xfrm>
            <a:off x="1" y="1148618"/>
            <a:ext cx="5511620" cy="5693866"/>
          </a:xfrm>
          <a:prstGeom prst="rect">
            <a:avLst/>
          </a:prstGeom>
          <a:noFill/>
        </p:spPr>
        <p:txBody>
          <a:bodyPr wrap="square" rtlCol="0">
            <a:spAutoFit/>
          </a:bodyPr>
          <a:lstStyle/>
          <a:p>
            <a:pPr marL="342900" indent="-342900">
              <a:buFont typeface="Arial" panose="020B0604020202020204" pitchFamily="34" charset="0"/>
              <a:buChar char="•"/>
            </a:pPr>
            <a:r>
              <a:rPr lang="en" altLang="zh-CN" sz="2800" dirty="0">
                <a:latin typeface="Times New Roman" panose="02020603050405020304" pitchFamily="18" charset="0"/>
                <a:cs typeface="Times New Roman" panose="02020603050405020304" pitchFamily="18" charset="0"/>
              </a:rPr>
              <a:t>The highest spike occurs during May, with 33.4% of total contacts, but it has the worst ratio of subscribers over persons contacted (6.5%).</a:t>
            </a:r>
          </a:p>
          <a:p>
            <a:pPr marL="342900" indent="-342900">
              <a:buFont typeface="Arial" panose="020B0604020202020204" pitchFamily="34" charset="0"/>
              <a:buChar char="•"/>
            </a:pPr>
            <a:r>
              <a:rPr lang="en" altLang="zh-CN" sz="2800" dirty="0">
                <a:latin typeface="Times New Roman" panose="02020603050405020304" pitchFamily="18" charset="0"/>
                <a:cs typeface="Times New Roman" panose="02020603050405020304" pitchFamily="18" charset="0"/>
              </a:rPr>
              <a:t> Every month with a very low frequency of contact (March, September, October and December) shows very good results (between 44% and 51% of subscribers). </a:t>
            </a:r>
            <a:endParaRPr kumimoji="1" lang="en" altLang="zh-CN"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kumimoji="1" lang="en" altLang="zh-CN"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kumimoji="1" lang="en" altLang="zh-CN" sz="2800" dirty="0">
                <a:latin typeface="Times New Roman" panose="02020603050405020304" pitchFamily="18" charset="0"/>
                <a:cs typeface="Times New Roman" panose="02020603050405020304" pitchFamily="18" charset="0"/>
              </a:rPr>
              <a:t>Maybe the company need to plan their time in advance!</a:t>
            </a:r>
          </a:p>
        </p:txBody>
      </p:sp>
      <p:graphicFrame>
        <p:nvGraphicFramePr>
          <p:cNvPr id="6" name="表格 6">
            <a:extLst>
              <a:ext uri="{FF2B5EF4-FFF2-40B4-BE49-F238E27FC236}">
                <a16:creationId xmlns:a16="http://schemas.microsoft.com/office/drawing/2014/main" id="{76597D21-50D2-4147-AB79-0F363F528A15}"/>
              </a:ext>
            </a:extLst>
          </p:cNvPr>
          <p:cNvGraphicFramePr>
            <a:graphicFrameLocks noGrp="1"/>
          </p:cNvGraphicFramePr>
          <p:nvPr>
            <p:ph idx="1"/>
          </p:nvPr>
        </p:nvGraphicFramePr>
        <p:xfrm>
          <a:off x="5834743" y="343772"/>
          <a:ext cx="5842179" cy="6230170"/>
        </p:xfrm>
        <a:graphic>
          <a:graphicData uri="http://schemas.openxmlformats.org/drawingml/2006/table">
            <a:tbl>
              <a:tblPr firstRow="1" bandRow="1">
                <a:tableStyleId>{5C22544A-7EE6-4342-B048-85BDC9FD1C3A}</a:tableStyleId>
              </a:tblPr>
              <a:tblGrid>
                <a:gridCol w="1947393">
                  <a:extLst>
                    <a:ext uri="{9D8B030D-6E8A-4147-A177-3AD203B41FA5}">
                      <a16:colId xmlns:a16="http://schemas.microsoft.com/office/drawing/2014/main" val="4180590398"/>
                    </a:ext>
                  </a:extLst>
                </a:gridCol>
                <a:gridCol w="1947393">
                  <a:extLst>
                    <a:ext uri="{9D8B030D-6E8A-4147-A177-3AD203B41FA5}">
                      <a16:colId xmlns:a16="http://schemas.microsoft.com/office/drawing/2014/main" val="1015338260"/>
                    </a:ext>
                  </a:extLst>
                </a:gridCol>
                <a:gridCol w="1947393">
                  <a:extLst>
                    <a:ext uri="{9D8B030D-6E8A-4147-A177-3AD203B41FA5}">
                      <a16:colId xmlns:a16="http://schemas.microsoft.com/office/drawing/2014/main" val="3801129920"/>
                    </a:ext>
                  </a:extLst>
                </a:gridCol>
              </a:tblGrid>
              <a:tr h="559009">
                <a:tc>
                  <a:txBody>
                    <a:bodyPr/>
                    <a:lstStyle/>
                    <a:p>
                      <a:r>
                        <a:rPr lang="en-US" altLang="zh-CN" dirty="0"/>
                        <a:t>MONTH</a:t>
                      </a:r>
                      <a:endParaRPr lang="zh-CN" altLang="en-US" dirty="0"/>
                    </a:p>
                  </a:txBody>
                  <a:tcPr/>
                </a:tc>
                <a:tc>
                  <a:txBody>
                    <a:bodyPr/>
                    <a:lstStyle/>
                    <a:p>
                      <a:r>
                        <a:rPr lang="en-US" altLang="zh-CN" dirty="0"/>
                        <a:t>TOTAL AMOUNT</a:t>
                      </a:r>
                      <a:endParaRPr lang="zh-CN" altLang="en-US" dirty="0"/>
                    </a:p>
                  </a:txBody>
                  <a:tcPr/>
                </a:tc>
                <a:tc>
                  <a:txBody>
                    <a:bodyPr/>
                    <a:lstStyle/>
                    <a:p>
                      <a:r>
                        <a:rPr lang="en-US" altLang="zh-CN" dirty="0"/>
                        <a:t>YES</a:t>
                      </a:r>
                      <a:endParaRPr lang="zh-CN" altLang="en-US" dirty="0"/>
                    </a:p>
                  </a:txBody>
                  <a:tcPr/>
                </a:tc>
                <a:extLst>
                  <a:ext uri="{0D108BD9-81ED-4DB2-BD59-A6C34878D82A}">
                    <a16:rowId xmlns:a16="http://schemas.microsoft.com/office/drawing/2014/main" val="3457362014"/>
                  </a:ext>
                </a:extLst>
              </a:tr>
              <a:tr h="559009">
                <a:tc>
                  <a:txBody>
                    <a:bodyPr/>
                    <a:lstStyle/>
                    <a:p>
                      <a:r>
                        <a:rPr lang="en-US" altLang="zh-CN" dirty="0"/>
                        <a:t>March</a:t>
                      </a:r>
                      <a:endParaRPr lang="zh-CN" altLang="en-US" dirty="0"/>
                    </a:p>
                  </a:txBody>
                  <a:tcPr/>
                </a:tc>
                <a:tc>
                  <a:txBody>
                    <a:bodyPr/>
                    <a:lstStyle/>
                    <a:p>
                      <a:r>
                        <a:rPr lang="en-US" altLang="zh-CN" dirty="0"/>
                        <a:t>1.3%</a:t>
                      </a:r>
                      <a:endParaRPr lang="zh-CN" altLang="en-US" dirty="0"/>
                    </a:p>
                  </a:txBody>
                  <a:tcPr/>
                </a:tc>
                <a:tc>
                  <a:txBody>
                    <a:bodyPr/>
                    <a:lstStyle/>
                    <a:p>
                      <a:r>
                        <a:rPr lang="en-US" altLang="zh-CN" dirty="0"/>
                        <a:t>50.6%</a:t>
                      </a:r>
                      <a:endParaRPr lang="zh-CN" altLang="en-US" dirty="0"/>
                    </a:p>
                  </a:txBody>
                  <a:tcPr/>
                </a:tc>
                <a:extLst>
                  <a:ext uri="{0D108BD9-81ED-4DB2-BD59-A6C34878D82A}">
                    <a16:rowId xmlns:a16="http://schemas.microsoft.com/office/drawing/2014/main" val="2057306082"/>
                  </a:ext>
                </a:extLst>
              </a:tr>
              <a:tr h="559009">
                <a:tc>
                  <a:txBody>
                    <a:bodyPr/>
                    <a:lstStyle/>
                    <a:p>
                      <a:r>
                        <a:rPr lang="en-US" altLang="zh-CN" dirty="0"/>
                        <a:t>April</a:t>
                      </a:r>
                      <a:endParaRPr lang="zh-CN" altLang="en-US" dirty="0"/>
                    </a:p>
                  </a:txBody>
                  <a:tcPr/>
                </a:tc>
                <a:tc>
                  <a:txBody>
                    <a:bodyPr/>
                    <a:lstStyle/>
                    <a:p>
                      <a:r>
                        <a:rPr lang="en-US" altLang="zh-CN" dirty="0"/>
                        <a:t>6.4%</a:t>
                      </a:r>
                      <a:endParaRPr lang="zh-CN" altLang="en-US" dirty="0"/>
                    </a:p>
                  </a:txBody>
                  <a:tcPr/>
                </a:tc>
                <a:tc>
                  <a:txBody>
                    <a:bodyPr/>
                    <a:lstStyle/>
                    <a:p>
                      <a:r>
                        <a:rPr lang="en-US" altLang="zh-CN" dirty="0"/>
                        <a:t>20.5%</a:t>
                      </a:r>
                      <a:endParaRPr lang="zh-CN" altLang="en-US" dirty="0"/>
                    </a:p>
                  </a:txBody>
                  <a:tcPr/>
                </a:tc>
                <a:extLst>
                  <a:ext uri="{0D108BD9-81ED-4DB2-BD59-A6C34878D82A}">
                    <a16:rowId xmlns:a16="http://schemas.microsoft.com/office/drawing/2014/main" val="1475898159"/>
                  </a:ext>
                </a:extLst>
              </a:tr>
              <a:tr h="559009">
                <a:tc>
                  <a:txBody>
                    <a:bodyPr/>
                    <a:lstStyle/>
                    <a:p>
                      <a:r>
                        <a:rPr lang="en-US" altLang="zh-CN" dirty="0"/>
                        <a:t>May</a:t>
                      </a:r>
                      <a:endParaRPr lang="zh-CN" altLang="en-US" dirty="0"/>
                    </a:p>
                  </a:txBody>
                  <a:tcPr/>
                </a:tc>
                <a:tc>
                  <a:txBody>
                    <a:bodyPr/>
                    <a:lstStyle/>
                    <a:p>
                      <a:r>
                        <a:rPr lang="en-US" altLang="zh-CN" dirty="0"/>
                        <a:t>33.4%</a:t>
                      </a:r>
                      <a:endParaRPr lang="zh-CN" altLang="en-US" dirty="0"/>
                    </a:p>
                  </a:txBody>
                  <a:tcPr/>
                </a:tc>
                <a:tc>
                  <a:txBody>
                    <a:bodyPr/>
                    <a:lstStyle/>
                    <a:p>
                      <a:r>
                        <a:rPr lang="en-US" altLang="zh-CN" dirty="0"/>
                        <a:t>6.5%</a:t>
                      </a:r>
                      <a:endParaRPr lang="zh-CN" altLang="en-US" dirty="0"/>
                    </a:p>
                  </a:txBody>
                  <a:tcPr/>
                </a:tc>
                <a:extLst>
                  <a:ext uri="{0D108BD9-81ED-4DB2-BD59-A6C34878D82A}">
                    <a16:rowId xmlns:a16="http://schemas.microsoft.com/office/drawing/2014/main" val="1304184999"/>
                  </a:ext>
                </a:extLst>
              </a:tr>
              <a:tr h="559009">
                <a:tc>
                  <a:txBody>
                    <a:bodyPr/>
                    <a:lstStyle/>
                    <a:p>
                      <a:r>
                        <a:rPr lang="en-US" altLang="zh-CN" dirty="0"/>
                        <a:t>June</a:t>
                      </a:r>
                      <a:endParaRPr lang="zh-CN" altLang="en-US" dirty="0"/>
                    </a:p>
                  </a:txBody>
                  <a:tcPr/>
                </a:tc>
                <a:tc>
                  <a:txBody>
                    <a:bodyPr/>
                    <a:lstStyle/>
                    <a:p>
                      <a:r>
                        <a:rPr lang="en-US" altLang="zh-CN" dirty="0"/>
                        <a:t>12.9%</a:t>
                      </a:r>
                      <a:endParaRPr lang="zh-CN" altLang="en-US" dirty="0"/>
                    </a:p>
                  </a:txBody>
                  <a:tcPr/>
                </a:tc>
                <a:tc>
                  <a:txBody>
                    <a:bodyPr/>
                    <a:lstStyle/>
                    <a:p>
                      <a:r>
                        <a:rPr lang="en-US" altLang="zh-CN" dirty="0"/>
                        <a:t>10.4%</a:t>
                      </a:r>
                      <a:endParaRPr lang="zh-CN" altLang="en-US" dirty="0"/>
                    </a:p>
                  </a:txBody>
                  <a:tcPr/>
                </a:tc>
                <a:extLst>
                  <a:ext uri="{0D108BD9-81ED-4DB2-BD59-A6C34878D82A}">
                    <a16:rowId xmlns:a16="http://schemas.microsoft.com/office/drawing/2014/main" val="2067671077"/>
                  </a:ext>
                </a:extLst>
              </a:tr>
              <a:tr h="559009">
                <a:tc>
                  <a:txBody>
                    <a:bodyPr/>
                    <a:lstStyle/>
                    <a:p>
                      <a:r>
                        <a:rPr lang="en-US" altLang="zh-CN" dirty="0"/>
                        <a:t>July</a:t>
                      </a:r>
                      <a:endParaRPr lang="zh-CN" altLang="en-US" dirty="0"/>
                    </a:p>
                  </a:txBody>
                  <a:tcPr/>
                </a:tc>
                <a:tc>
                  <a:txBody>
                    <a:bodyPr/>
                    <a:lstStyle/>
                    <a:p>
                      <a:r>
                        <a:rPr lang="en-US" altLang="zh-CN" dirty="0"/>
                        <a:t>17.4%</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3889212858"/>
                  </a:ext>
                </a:extLst>
              </a:tr>
              <a:tr h="559009">
                <a:tc>
                  <a:txBody>
                    <a:bodyPr/>
                    <a:lstStyle/>
                    <a:p>
                      <a:r>
                        <a:rPr lang="en-US" altLang="zh-CN" dirty="0"/>
                        <a:t>August</a:t>
                      </a:r>
                      <a:endParaRPr lang="zh-CN" altLang="en-US" dirty="0"/>
                    </a:p>
                  </a:txBody>
                  <a:tcPr/>
                </a:tc>
                <a:tc>
                  <a:txBody>
                    <a:bodyPr/>
                    <a:lstStyle/>
                    <a:p>
                      <a:r>
                        <a:rPr lang="en-US" altLang="zh-CN" dirty="0"/>
                        <a:t>15.0%</a:t>
                      </a:r>
                      <a:endParaRPr lang="zh-CN" altLang="en-US" dirty="0"/>
                    </a:p>
                  </a:txBody>
                  <a:tcPr/>
                </a:tc>
                <a:tc>
                  <a:txBody>
                    <a:bodyPr/>
                    <a:lstStyle/>
                    <a:p>
                      <a:r>
                        <a:rPr lang="en-US" altLang="zh-CN" dirty="0"/>
                        <a:t>10.6%</a:t>
                      </a:r>
                      <a:endParaRPr lang="zh-CN" altLang="en-US" dirty="0"/>
                    </a:p>
                  </a:txBody>
                  <a:tcPr/>
                </a:tc>
                <a:extLst>
                  <a:ext uri="{0D108BD9-81ED-4DB2-BD59-A6C34878D82A}">
                    <a16:rowId xmlns:a16="http://schemas.microsoft.com/office/drawing/2014/main" val="394310492"/>
                  </a:ext>
                </a:extLst>
              </a:tr>
              <a:tr h="559009">
                <a:tc>
                  <a:txBody>
                    <a:bodyPr/>
                    <a:lstStyle/>
                    <a:p>
                      <a:r>
                        <a:rPr lang="en-US" altLang="zh-CN" dirty="0"/>
                        <a:t>September</a:t>
                      </a:r>
                      <a:endParaRPr lang="zh-CN" altLang="en-US" dirty="0"/>
                    </a:p>
                  </a:txBody>
                  <a:tcPr/>
                </a:tc>
                <a:tc>
                  <a:txBody>
                    <a:bodyPr/>
                    <a:lstStyle/>
                    <a:p>
                      <a:r>
                        <a:rPr lang="en-US" altLang="zh-CN" dirty="0"/>
                        <a:t>1.4%</a:t>
                      </a:r>
                      <a:endParaRPr lang="zh-CN" altLang="en-US" dirty="0"/>
                    </a:p>
                  </a:txBody>
                  <a:tcPr/>
                </a:tc>
                <a:tc>
                  <a:txBody>
                    <a:bodyPr/>
                    <a:lstStyle/>
                    <a:p>
                      <a:r>
                        <a:rPr lang="en-US" altLang="zh-CN" dirty="0"/>
                        <a:t>45%</a:t>
                      </a:r>
                      <a:endParaRPr lang="zh-CN" altLang="en-US" dirty="0"/>
                    </a:p>
                  </a:txBody>
                  <a:tcPr/>
                </a:tc>
                <a:extLst>
                  <a:ext uri="{0D108BD9-81ED-4DB2-BD59-A6C34878D82A}">
                    <a16:rowId xmlns:a16="http://schemas.microsoft.com/office/drawing/2014/main" val="2923476448"/>
                  </a:ext>
                </a:extLst>
              </a:tr>
              <a:tr h="559009">
                <a:tc>
                  <a:txBody>
                    <a:bodyPr/>
                    <a:lstStyle/>
                    <a:p>
                      <a:r>
                        <a:rPr lang="en-US" altLang="zh-CN" dirty="0"/>
                        <a:t>October</a:t>
                      </a:r>
                      <a:endParaRPr lang="zh-CN" altLang="en-US" dirty="0"/>
                    </a:p>
                  </a:txBody>
                  <a:tcPr/>
                </a:tc>
                <a:tc>
                  <a:txBody>
                    <a:bodyPr/>
                    <a:lstStyle/>
                    <a:p>
                      <a:r>
                        <a:rPr lang="en-US" altLang="zh-CN" dirty="0"/>
                        <a:t>1.7%</a:t>
                      </a:r>
                      <a:endParaRPr lang="zh-CN" altLang="en-US" dirty="0"/>
                    </a:p>
                  </a:txBody>
                  <a:tcPr/>
                </a:tc>
                <a:tc>
                  <a:txBody>
                    <a:bodyPr/>
                    <a:lstStyle/>
                    <a:p>
                      <a:r>
                        <a:rPr lang="en-US" altLang="zh-CN" dirty="0"/>
                        <a:t>44%</a:t>
                      </a:r>
                      <a:endParaRPr lang="zh-CN" altLang="en-US" dirty="0"/>
                    </a:p>
                  </a:txBody>
                  <a:tcPr/>
                </a:tc>
                <a:extLst>
                  <a:ext uri="{0D108BD9-81ED-4DB2-BD59-A6C34878D82A}">
                    <a16:rowId xmlns:a16="http://schemas.microsoft.com/office/drawing/2014/main" val="2560978264"/>
                  </a:ext>
                </a:extLst>
              </a:tr>
              <a:tr h="559009">
                <a:tc>
                  <a:txBody>
                    <a:bodyPr/>
                    <a:lstStyle/>
                    <a:p>
                      <a:r>
                        <a:rPr lang="en-US" altLang="zh-CN" dirty="0"/>
                        <a:t>November</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10.1%</a:t>
                      </a:r>
                      <a:endParaRPr lang="zh-CN" altLang="en-US" dirty="0"/>
                    </a:p>
                  </a:txBody>
                  <a:tcPr/>
                </a:tc>
                <a:extLst>
                  <a:ext uri="{0D108BD9-81ED-4DB2-BD59-A6C34878D82A}">
                    <a16:rowId xmlns:a16="http://schemas.microsoft.com/office/drawing/2014/main" val="1888162659"/>
                  </a:ext>
                </a:extLst>
              </a:tr>
              <a:tr h="559009">
                <a:tc>
                  <a:txBody>
                    <a:bodyPr/>
                    <a:lstStyle/>
                    <a:p>
                      <a:r>
                        <a:rPr lang="en-US" altLang="zh-CN" dirty="0"/>
                        <a:t>December</a:t>
                      </a:r>
                      <a:endParaRPr lang="zh-CN" altLang="en-US" dirty="0"/>
                    </a:p>
                  </a:txBody>
                  <a:tcPr/>
                </a:tc>
                <a:tc>
                  <a:txBody>
                    <a:bodyPr/>
                    <a:lstStyle/>
                    <a:p>
                      <a:r>
                        <a:rPr lang="en-US" altLang="zh-CN" dirty="0"/>
                        <a:t>0.4%</a:t>
                      </a:r>
                      <a:endParaRPr lang="zh-CN" altLang="en-US" dirty="0"/>
                    </a:p>
                  </a:txBody>
                  <a:tcPr/>
                </a:tc>
                <a:tc>
                  <a:txBody>
                    <a:bodyPr/>
                    <a:lstStyle/>
                    <a:p>
                      <a:r>
                        <a:rPr lang="en-US" altLang="zh-CN" dirty="0"/>
                        <a:t>48.9%</a:t>
                      </a:r>
                      <a:endParaRPr lang="zh-CN" altLang="en-US" dirty="0"/>
                    </a:p>
                  </a:txBody>
                  <a:tcPr/>
                </a:tc>
                <a:extLst>
                  <a:ext uri="{0D108BD9-81ED-4DB2-BD59-A6C34878D82A}">
                    <a16:rowId xmlns:a16="http://schemas.microsoft.com/office/drawing/2014/main" val="3048461223"/>
                  </a:ext>
                </a:extLst>
              </a:tr>
            </a:tbl>
          </a:graphicData>
        </a:graphic>
      </p:graphicFrame>
    </p:spTree>
    <p:extLst>
      <p:ext uri="{BB962C8B-B14F-4D97-AF65-F5344CB8AC3E}">
        <p14:creationId xmlns:p14="http://schemas.microsoft.com/office/powerpoint/2010/main" val="640692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37362-21CD-3249-A34B-8A10D89A2CC1}"/>
              </a:ext>
            </a:extLst>
          </p:cNvPr>
          <p:cNvSpPr>
            <a:spLocks noGrp="1"/>
          </p:cNvSpPr>
          <p:nvPr>
            <p:ph type="title"/>
          </p:nvPr>
        </p:nvSpPr>
        <p:spPr>
          <a:xfrm>
            <a:off x="523875" y="88900"/>
            <a:ext cx="10515600" cy="1325563"/>
          </a:xfrm>
        </p:spPr>
        <p:txBody>
          <a:bodyPr>
            <a:normAutofit/>
          </a:bodyPr>
          <a:lstStyle/>
          <a:p>
            <a:r>
              <a:rPr lang="en-US" altLang="zh-CN" sz="4000" dirty="0">
                <a:latin typeface="Times New Roman" panose="02020603050405020304" pitchFamily="18" charset="0"/>
                <a:cs typeface="Times New Roman" panose="02020603050405020304" pitchFamily="18" charset="0"/>
              </a:rPr>
              <a:t>Summary: Target</a:t>
            </a:r>
            <a:r>
              <a:rPr lang="zh-CN" altLang="en-US" sz="4000" dirty="0">
                <a:latin typeface="Times New Roman" panose="02020603050405020304" pitchFamily="18" charset="0"/>
                <a:cs typeface="Times New Roman" panose="02020603050405020304" pitchFamily="18" charset="0"/>
              </a:rPr>
              <a:t> </a:t>
            </a:r>
            <a:r>
              <a:rPr lang="en-US" altLang="zh-CN" sz="4000" dirty="0">
                <a:latin typeface="Times New Roman" panose="02020603050405020304" pitchFamily="18" charset="0"/>
                <a:cs typeface="Times New Roman" panose="02020603050405020304" pitchFamily="18" charset="0"/>
              </a:rPr>
              <a:t>Customer</a:t>
            </a:r>
            <a:r>
              <a:rPr lang="zh-CN" altLang="en-US" sz="4000" dirty="0">
                <a:latin typeface="Times New Roman" panose="02020603050405020304" pitchFamily="18" charset="0"/>
                <a:cs typeface="Times New Roman" panose="02020603050405020304" pitchFamily="18" charset="0"/>
              </a:rPr>
              <a:t> </a:t>
            </a:r>
            <a:r>
              <a:rPr lang="en-US" altLang="zh-CN" sz="4000" dirty="0">
                <a:latin typeface="Times New Roman" panose="02020603050405020304" pitchFamily="18" charset="0"/>
                <a:cs typeface="Times New Roman" panose="02020603050405020304" pitchFamily="18" charset="0"/>
              </a:rPr>
              <a:t>&amp; Fixed Pattern</a:t>
            </a:r>
            <a:endParaRPr lang="zh-CN" altLang="en-US" sz="40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58EB388A-BFD0-FE46-A9B7-E91AE7FD0BE9}"/>
              </a:ext>
            </a:extLst>
          </p:cNvPr>
          <p:cNvSpPr>
            <a:spLocks noGrp="1"/>
          </p:cNvSpPr>
          <p:nvPr>
            <p:ph idx="1"/>
          </p:nvPr>
        </p:nvSpPr>
        <p:spPr>
          <a:xfrm>
            <a:off x="66674" y="1414462"/>
            <a:ext cx="12125325" cy="5043487"/>
          </a:xfrm>
        </p:spPr>
        <p:txBody>
          <a:bodyPr>
            <a:normAutofit fontScale="92500" lnSpcReduction="10000"/>
          </a:bodyPr>
          <a:lstStyle/>
          <a:p>
            <a:r>
              <a:rPr lang="en-US" altLang="zh-CN" sz="3200" dirty="0">
                <a:latin typeface="Times New Roman" panose="02020603050405020304" pitchFamily="18" charset="0"/>
                <a:ea typeface="+mj-ea"/>
                <a:cs typeface="Times New Roman" panose="02020603050405020304" pitchFamily="18" charset="0"/>
              </a:rPr>
              <a:t>WHO?</a:t>
            </a:r>
          </a:p>
          <a:p>
            <a:pPr lvl="1"/>
            <a:r>
              <a:rPr lang="en-US" altLang="zh-CN" sz="3200" dirty="0">
                <a:latin typeface="Times New Roman" panose="02020603050405020304" pitchFamily="18" charset="0"/>
                <a:ea typeface="+mj-ea"/>
                <a:cs typeface="Times New Roman" panose="02020603050405020304" pitchFamily="18" charset="0"/>
              </a:rPr>
              <a:t>Best choice: </a:t>
            </a:r>
            <a:r>
              <a:rPr lang="en-US" altLang="zh-CN" sz="3200" dirty="0">
                <a:solidFill>
                  <a:srgbClr val="FF0000"/>
                </a:solidFill>
                <a:latin typeface="Times New Roman" panose="02020603050405020304" pitchFamily="18" charset="0"/>
                <a:ea typeface="+mj-ea"/>
                <a:cs typeface="Times New Roman" panose="02020603050405020304" pitchFamily="18" charset="0"/>
              </a:rPr>
              <a:t>Older people </a:t>
            </a:r>
            <a:r>
              <a:rPr lang="en-US" altLang="zh-CN" sz="3200" dirty="0">
                <a:latin typeface="Times New Roman" panose="02020603050405020304" pitchFamily="18" charset="0"/>
                <a:ea typeface="+mj-ea"/>
                <a:cs typeface="Times New Roman" panose="02020603050405020304" pitchFamily="18" charset="0"/>
              </a:rPr>
              <a:t>(Young students are also okay).</a:t>
            </a:r>
          </a:p>
          <a:p>
            <a:pPr lvl="1"/>
            <a:r>
              <a:rPr lang="en-US" altLang="zh-CN" sz="3200" dirty="0">
                <a:latin typeface="Times New Roman" panose="02020603050405020304" pitchFamily="18" charset="0"/>
                <a:ea typeface="+mj-ea"/>
                <a:cs typeface="Times New Roman" panose="02020603050405020304" pitchFamily="18" charset="0"/>
              </a:rPr>
              <a:t>Better if he is a </a:t>
            </a:r>
            <a:r>
              <a:rPr lang="en-US" altLang="zh-CN" sz="3200" dirty="0">
                <a:solidFill>
                  <a:srgbClr val="FF0000"/>
                </a:solidFill>
                <a:latin typeface="Times New Roman" panose="02020603050405020304" pitchFamily="18" charset="0"/>
                <a:ea typeface="+mj-ea"/>
                <a:cs typeface="Times New Roman" panose="02020603050405020304" pitchFamily="18" charset="0"/>
              </a:rPr>
              <a:t>repeat costumer</a:t>
            </a:r>
            <a:r>
              <a:rPr lang="en-US" altLang="zh-CN" sz="3200" dirty="0">
                <a:latin typeface="Times New Roman" panose="02020603050405020304" pitchFamily="18" charset="0"/>
                <a:ea typeface="+mj-ea"/>
                <a:cs typeface="Times New Roman" panose="02020603050405020304" pitchFamily="18" charset="0"/>
              </a:rPr>
              <a:t>.</a:t>
            </a:r>
          </a:p>
          <a:p>
            <a:r>
              <a:rPr lang="en-US" altLang="zh-CN" sz="3200" dirty="0">
                <a:latin typeface="Times New Roman" panose="02020603050405020304" pitchFamily="18" charset="0"/>
                <a:ea typeface="+mj-ea"/>
                <a:cs typeface="Times New Roman" panose="02020603050405020304" pitchFamily="18" charset="0"/>
              </a:rPr>
              <a:t>WHEN?</a:t>
            </a:r>
          </a:p>
          <a:p>
            <a:pPr lvl="1"/>
            <a:r>
              <a:rPr lang="en-US" altLang="zh-CN" sz="3200" dirty="0">
                <a:solidFill>
                  <a:srgbClr val="FF0000"/>
                </a:solidFill>
                <a:latin typeface="Times New Roman" panose="02020603050405020304" pitchFamily="18" charset="0"/>
                <a:ea typeface="+mj-ea"/>
                <a:cs typeface="Times New Roman" panose="02020603050405020304" pitchFamily="18" charset="0"/>
              </a:rPr>
              <a:t>In advance </a:t>
            </a:r>
            <a:r>
              <a:rPr lang="en-US" altLang="zh-CN" sz="3200" dirty="0">
                <a:latin typeface="Times New Roman" panose="02020603050405020304" pitchFamily="18" charset="0"/>
                <a:ea typeface="+mj-ea"/>
                <a:cs typeface="Times New Roman" panose="02020603050405020304" pitchFamily="18" charset="0"/>
              </a:rPr>
              <a:t>of  the “busy time”, maybe March, September, October and December.</a:t>
            </a:r>
          </a:p>
          <a:p>
            <a:r>
              <a:rPr lang="en-US" altLang="zh-CN" sz="3200" dirty="0">
                <a:latin typeface="Times New Roman" panose="02020603050405020304" pitchFamily="18" charset="0"/>
                <a:ea typeface="+mj-ea"/>
                <a:cs typeface="Times New Roman" panose="02020603050405020304" pitchFamily="18" charset="0"/>
              </a:rPr>
              <a:t>HOW?</a:t>
            </a:r>
          </a:p>
          <a:p>
            <a:pPr lvl="1"/>
            <a:r>
              <a:rPr lang="en-US" altLang="zh-CN" sz="3200" dirty="0">
                <a:latin typeface="Times New Roman" panose="02020603050405020304" pitchFamily="18" charset="0"/>
                <a:ea typeface="+mj-ea"/>
                <a:cs typeface="Times New Roman" panose="02020603050405020304" pitchFamily="18" charset="0"/>
              </a:rPr>
              <a:t>By </a:t>
            </a:r>
            <a:r>
              <a:rPr lang="en-US" altLang="zh-CN" sz="3200" dirty="0">
                <a:solidFill>
                  <a:srgbClr val="FF0000"/>
                </a:solidFill>
                <a:latin typeface="Times New Roman" panose="02020603050405020304" pitchFamily="18" charset="0"/>
                <a:ea typeface="+mj-ea"/>
                <a:cs typeface="Times New Roman" panose="02020603050405020304" pitchFamily="18" charset="0"/>
              </a:rPr>
              <a:t>cellphone</a:t>
            </a:r>
            <a:r>
              <a:rPr lang="en-US" altLang="zh-CN" sz="3200" dirty="0">
                <a:latin typeface="Times New Roman" panose="02020603050405020304" pitchFamily="18" charset="0"/>
                <a:ea typeface="+mj-ea"/>
                <a:cs typeface="Times New Roman" panose="02020603050405020304" pitchFamily="18" charset="0"/>
              </a:rPr>
              <a:t> number.</a:t>
            </a:r>
          </a:p>
          <a:p>
            <a:r>
              <a:rPr lang="en-US" altLang="zh-CN" sz="3200" dirty="0">
                <a:latin typeface="Times New Roman" panose="02020603050405020304" pitchFamily="18" charset="0"/>
                <a:ea typeface="+mj-ea"/>
                <a:cs typeface="Times New Roman" panose="02020603050405020304" pitchFamily="18" charset="0"/>
              </a:rPr>
              <a:t>ATTENTION!</a:t>
            </a:r>
          </a:p>
          <a:p>
            <a:pPr lvl="1"/>
            <a:r>
              <a:rPr lang="en-US" altLang="zh-CN" sz="3200" dirty="0">
                <a:latin typeface="Times New Roman" panose="02020603050405020304" pitchFamily="18" charset="0"/>
                <a:ea typeface="+mj-ea"/>
                <a:cs typeface="Times New Roman" panose="02020603050405020304" pitchFamily="18" charset="0"/>
              </a:rPr>
              <a:t>Contact</a:t>
            </a:r>
            <a:r>
              <a:rPr lang="zh-CN" altLang="en-US" sz="3200" dirty="0">
                <a:latin typeface="Times New Roman" panose="02020603050405020304" pitchFamily="18" charset="0"/>
                <a:ea typeface="+mj-ea"/>
                <a:cs typeface="Times New Roman" panose="02020603050405020304" pitchFamily="18" charset="0"/>
              </a:rPr>
              <a:t> </a:t>
            </a:r>
            <a:r>
              <a:rPr lang="en-US" altLang="zh-CN" sz="3200" dirty="0">
                <a:latin typeface="Times New Roman" panose="02020603050405020304" pitchFamily="18" charset="0"/>
                <a:ea typeface="+mj-ea"/>
                <a:cs typeface="Times New Roman" panose="02020603050405020304" pitchFamily="18" charset="0"/>
              </a:rPr>
              <a:t>more</a:t>
            </a:r>
            <a:r>
              <a:rPr lang="zh-CN" altLang="en-US" sz="3200" dirty="0">
                <a:latin typeface="Times New Roman" panose="02020603050405020304" pitchFamily="18" charset="0"/>
                <a:ea typeface="+mj-ea"/>
                <a:cs typeface="Times New Roman" panose="02020603050405020304" pitchFamily="18" charset="0"/>
              </a:rPr>
              <a:t> </a:t>
            </a:r>
            <a:r>
              <a:rPr lang="en-US" altLang="zh-CN" sz="3200" dirty="0">
                <a:latin typeface="Times New Roman" panose="02020603050405020304" pitchFamily="18" charset="0"/>
                <a:ea typeface="+mj-ea"/>
                <a:cs typeface="Times New Roman" panose="02020603050405020304" pitchFamily="18" charset="0"/>
              </a:rPr>
              <a:t>than</a:t>
            </a:r>
            <a:r>
              <a:rPr lang="zh-CN" altLang="en-US" sz="3200" dirty="0">
                <a:latin typeface="Times New Roman" panose="02020603050405020304" pitchFamily="18" charset="0"/>
                <a:ea typeface="+mj-ea"/>
                <a:cs typeface="Times New Roman" panose="02020603050405020304" pitchFamily="18" charset="0"/>
              </a:rPr>
              <a:t> </a:t>
            </a:r>
            <a:r>
              <a:rPr lang="en-US" altLang="zh-CN" sz="3200" dirty="0">
                <a:latin typeface="Times New Roman" panose="02020603050405020304" pitchFamily="18" charset="0"/>
                <a:ea typeface="+mj-ea"/>
                <a:cs typeface="Times New Roman" panose="02020603050405020304" pitchFamily="18" charset="0"/>
              </a:rPr>
              <a:t>once.</a:t>
            </a:r>
          </a:p>
          <a:p>
            <a:pPr lvl="1"/>
            <a:r>
              <a:rPr lang="en-US" altLang="zh-CN" sz="3200" dirty="0">
                <a:latin typeface="Times New Roman" panose="02020603050405020304" pitchFamily="18" charset="0"/>
                <a:ea typeface="+mj-ea"/>
                <a:cs typeface="Times New Roman" panose="02020603050405020304" pitchFamily="18" charset="0"/>
              </a:rPr>
              <a:t>Extend your conversation time.</a:t>
            </a:r>
          </a:p>
          <a:p>
            <a:pPr lvl="1"/>
            <a:endParaRPr kumimoji="1" lang="en-US" altLang="zh-CN" dirty="0"/>
          </a:p>
          <a:p>
            <a:pPr marL="0" indent="0">
              <a:buNone/>
            </a:pPr>
            <a:endParaRPr kumimoji="1" lang="en-US" altLang="zh-CN" dirty="0"/>
          </a:p>
          <a:p>
            <a:endParaRPr kumimoji="1" lang="zh-CN" altLang="en-US" dirty="0"/>
          </a:p>
        </p:txBody>
      </p:sp>
    </p:spTree>
    <p:extLst>
      <p:ext uri="{BB962C8B-B14F-4D97-AF65-F5344CB8AC3E}">
        <p14:creationId xmlns:p14="http://schemas.microsoft.com/office/powerpoint/2010/main" val="209653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85CF9A3-334C-4198-87C9-D998223D8287}"/>
              </a:ext>
            </a:extLst>
          </p:cNvPr>
          <p:cNvCxnSpPr>
            <a:cxnSpLocks/>
          </p:cNvCxnSpPr>
          <p:nvPr/>
        </p:nvCxnSpPr>
        <p:spPr>
          <a:xfrm>
            <a:off x="560472" y="701648"/>
            <a:ext cx="7848692"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a:extLst>
              <a:ext uri="{FF2B5EF4-FFF2-40B4-BE49-F238E27FC236}">
                <a16:creationId xmlns:a16="http://schemas.microsoft.com/office/drawing/2014/main" id="{F714C835-9938-4DAF-8CEA-6F9808932855}"/>
              </a:ext>
            </a:extLst>
          </p:cNvPr>
          <p:cNvCxnSpPr>
            <a:cxnSpLocks/>
          </p:cNvCxnSpPr>
          <p:nvPr/>
        </p:nvCxnSpPr>
        <p:spPr>
          <a:xfrm>
            <a:off x="560472" y="632554"/>
            <a:ext cx="5229900"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a:extLst>
              <a:ext uri="{FF2B5EF4-FFF2-40B4-BE49-F238E27FC236}">
                <a16:creationId xmlns:a16="http://schemas.microsoft.com/office/drawing/2014/main" id="{7F2FE8E0-FB9A-419C-A7AC-64D39C2CAA26}"/>
              </a:ext>
            </a:extLst>
          </p:cNvPr>
          <p:cNvSpPr/>
          <p:nvPr/>
        </p:nvSpPr>
        <p:spPr>
          <a:xfrm rot="16200000">
            <a:off x="835621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lnSpc>
                <a:spcPct val="150000"/>
              </a:lnSpc>
            </a:pPr>
            <a:endParaRPr lang="zh-CN" altLang="en-US">
              <a:latin typeface="+mj-lt"/>
              <a:cs typeface="Arial" panose="020B0604020202020204" pitchFamily="34" charset="0"/>
            </a:endParaRPr>
          </a:p>
        </p:txBody>
      </p:sp>
      <p:sp>
        <p:nvSpPr>
          <p:cNvPr id="5" name="直角三角形 4">
            <a:extLst>
              <a:ext uri="{FF2B5EF4-FFF2-40B4-BE49-F238E27FC236}">
                <a16:creationId xmlns:a16="http://schemas.microsoft.com/office/drawing/2014/main" id="{7A81C4B4-8485-4DF4-ADDB-B72B8CDD5E7F}"/>
              </a:ext>
            </a:extLst>
          </p:cNvPr>
          <p:cNvSpPr/>
          <p:nvPr/>
        </p:nvSpPr>
        <p:spPr>
          <a:xfrm rot="16200000">
            <a:off x="850861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lnSpc>
                <a:spcPct val="150000"/>
              </a:lnSpc>
            </a:pPr>
            <a:endParaRPr lang="zh-CN" altLang="en-US" dirty="0">
              <a:latin typeface="+mj-lt"/>
              <a:cs typeface="Arial" panose="020B0604020202020204" pitchFamily="34" charset="0"/>
            </a:endParaRPr>
          </a:p>
        </p:txBody>
      </p:sp>
      <p:sp>
        <p:nvSpPr>
          <p:cNvPr id="6" name="直角三角形 5">
            <a:extLst>
              <a:ext uri="{FF2B5EF4-FFF2-40B4-BE49-F238E27FC236}">
                <a16:creationId xmlns:a16="http://schemas.microsoft.com/office/drawing/2014/main" id="{25871AA9-F57D-4AFC-AA52-5DFD286B3AB4}"/>
              </a:ext>
            </a:extLst>
          </p:cNvPr>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pPr>
            <a:endParaRPr lang="zh-CN" altLang="en-US">
              <a:latin typeface="+mj-lt"/>
              <a:cs typeface="Arial" panose="020B0604020202020204" pitchFamily="34" charset="0"/>
            </a:endParaRPr>
          </a:p>
        </p:txBody>
      </p:sp>
      <p:sp>
        <p:nvSpPr>
          <p:cNvPr id="7" name="直角三角形 6">
            <a:extLst>
              <a:ext uri="{FF2B5EF4-FFF2-40B4-BE49-F238E27FC236}">
                <a16:creationId xmlns:a16="http://schemas.microsoft.com/office/drawing/2014/main" id="{D8DBAD9C-314D-4A65-A432-97CC86202A8D}"/>
              </a:ext>
            </a:extLst>
          </p:cNvPr>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pPr>
            <a:endParaRPr lang="zh-CN" altLang="en-US">
              <a:latin typeface="+mj-lt"/>
              <a:cs typeface="Arial" panose="020B0604020202020204" pitchFamily="34" charset="0"/>
            </a:endParaRPr>
          </a:p>
        </p:txBody>
      </p:sp>
      <p:sp>
        <p:nvSpPr>
          <p:cNvPr id="8" name="文本框 7">
            <a:extLst>
              <a:ext uri="{FF2B5EF4-FFF2-40B4-BE49-F238E27FC236}">
                <a16:creationId xmlns:a16="http://schemas.microsoft.com/office/drawing/2014/main" id="{D5E992B5-B3EC-4758-9878-CF2B336D2BAB}"/>
              </a:ext>
            </a:extLst>
          </p:cNvPr>
          <p:cNvSpPr txBox="1"/>
          <p:nvPr/>
        </p:nvSpPr>
        <p:spPr>
          <a:xfrm>
            <a:off x="1057465" y="-42436"/>
            <a:ext cx="6172009" cy="658835"/>
          </a:xfrm>
          <a:prstGeom prst="rect">
            <a:avLst/>
          </a:prstGeom>
          <a:noFill/>
        </p:spPr>
        <p:txBody>
          <a:bodyPr wrap="square" rtlCol="0">
            <a:spAutoFit/>
          </a:bodyPr>
          <a:lstStyle/>
          <a:p>
            <a:pPr algn="ctr">
              <a:lnSpc>
                <a:spcPct val="150000"/>
              </a:lnSpc>
              <a:spcBef>
                <a:spcPct val="0"/>
              </a:spcBef>
            </a:pPr>
            <a:r>
              <a:rPr lang="en-US" altLang="zh-CN" sz="2800" b="1" dirty="0">
                <a:latin typeface="+mj-lt"/>
                <a:ea typeface="华文细黑" panose="02010600040101010101" pitchFamily="2" charset="-122"/>
                <a:cs typeface="Arial" panose="020B0604020202020204" pitchFamily="34" charset="0"/>
              </a:rPr>
              <a:t>Summary of Project Achievements</a:t>
            </a:r>
            <a:endParaRPr lang="zh-CN" altLang="en-US" sz="2800" b="1" dirty="0">
              <a:latin typeface="+mj-lt"/>
              <a:ea typeface="华文细黑" panose="02010600040101010101" pitchFamily="2" charset="-122"/>
              <a:cs typeface="Arial" panose="020B0604020202020204" pitchFamily="34" charset="0"/>
            </a:endParaRPr>
          </a:p>
        </p:txBody>
      </p:sp>
      <p:sp>
        <p:nvSpPr>
          <p:cNvPr id="11" name="文本框 10">
            <a:extLst>
              <a:ext uri="{FF2B5EF4-FFF2-40B4-BE49-F238E27FC236}">
                <a16:creationId xmlns:a16="http://schemas.microsoft.com/office/drawing/2014/main" id="{BE006E71-1A3D-467D-8A86-C21D5374D320}"/>
              </a:ext>
            </a:extLst>
          </p:cNvPr>
          <p:cNvSpPr txBox="1"/>
          <p:nvPr/>
        </p:nvSpPr>
        <p:spPr>
          <a:xfrm>
            <a:off x="0" y="854048"/>
            <a:ext cx="12325350" cy="5572488"/>
          </a:xfrm>
          <a:prstGeom prst="rect">
            <a:avLst/>
          </a:prstGeom>
          <a:noFill/>
        </p:spPr>
        <p:txBody>
          <a:bodyPr wrap="square">
            <a:spAutoFit/>
          </a:bodyPr>
          <a:lstStyle/>
          <a:p>
            <a:pPr marL="457200" indent="-457200">
              <a:lnSpc>
                <a:spcPct val="150000"/>
              </a:lnSpc>
              <a:buFont typeface="+mj-lt"/>
              <a:buAutoNum type="arabicPeriod"/>
            </a:pPr>
            <a:r>
              <a:rPr lang="en-US" altLang="zh-CN" sz="2400" b="1" dirty="0">
                <a:highlight>
                  <a:srgbClr val="FFFF00"/>
                </a:highlight>
                <a:latin typeface="微软雅黑" pitchFamily="34" charset="-122"/>
                <a:ea typeface="微软雅黑" pitchFamily="34" charset="-122"/>
              </a:rPr>
              <a:t>Build varieties of models and ensembles:</a:t>
            </a:r>
            <a:r>
              <a:rPr lang="en-US" altLang="zh-CN" sz="2400" b="1" dirty="0">
                <a:latin typeface="微软雅黑" pitchFamily="34" charset="-122"/>
                <a:ea typeface="微软雅黑" pitchFamily="34" charset="-122"/>
              </a:rPr>
              <a:t> </a:t>
            </a:r>
            <a:r>
              <a:rPr lang="en-US" altLang="zh-CN" sz="2800" b="1" dirty="0">
                <a:solidFill>
                  <a:srgbClr val="FF0000"/>
                </a:solidFill>
                <a:highlight>
                  <a:srgbClr val="FFFF00"/>
                </a:highlight>
                <a:latin typeface="微软雅黑" pitchFamily="34" charset="-122"/>
                <a:ea typeface="微软雅黑" pitchFamily="34" charset="-122"/>
              </a:rPr>
              <a:t>(SIX MODEL)</a:t>
            </a:r>
            <a:endParaRPr lang="en-US" altLang="zh-CN" sz="2400" b="1" dirty="0">
              <a:solidFill>
                <a:srgbClr val="FF0000"/>
              </a:solidFill>
              <a:highlight>
                <a:srgbClr val="FFFF00"/>
              </a:highlight>
              <a:latin typeface="微软雅黑" pitchFamily="34" charset="-122"/>
              <a:ea typeface="微软雅黑" pitchFamily="34" charset="-122"/>
            </a:endParaRPr>
          </a:p>
          <a:p>
            <a:pPr marL="457200" indent="-457200">
              <a:lnSpc>
                <a:spcPct val="150000"/>
              </a:lnSpc>
              <a:buFont typeface="Arial" panose="020B0604020202020204" pitchFamily="34" charset="0"/>
              <a:buChar char="•"/>
            </a:pPr>
            <a:r>
              <a:rPr lang="en-US" altLang="zh-CN" sz="2400" b="1" dirty="0">
                <a:latin typeface="微软雅黑" pitchFamily="34" charset="-122"/>
                <a:ea typeface="微软雅黑" pitchFamily="34" charset="-122"/>
              </a:rPr>
              <a:t>ensemble model (gradient boosting tree + decision tree)</a:t>
            </a:r>
          </a:p>
          <a:p>
            <a:pPr marL="457200" indent="-457200">
              <a:lnSpc>
                <a:spcPct val="150000"/>
              </a:lnSpc>
              <a:buFont typeface="Arial" panose="020B0604020202020204" pitchFamily="34" charset="0"/>
              <a:buChar char="•"/>
            </a:pPr>
            <a:r>
              <a:rPr lang="en-US" altLang="zh-CN" sz="2400" b="1" dirty="0">
                <a:latin typeface="微软雅黑" pitchFamily="34" charset="-122"/>
                <a:ea typeface="微软雅黑" pitchFamily="34" charset="-122"/>
              </a:rPr>
              <a:t>Light GBM</a:t>
            </a:r>
          </a:p>
          <a:p>
            <a:pPr marL="457200" indent="-457200">
              <a:lnSpc>
                <a:spcPct val="150000"/>
              </a:lnSpc>
              <a:buFont typeface="Arial" panose="020B0604020202020204" pitchFamily="34" charset="0"/>
              <a:buChar char="•"/>
            </a:pPr>
            <a:r>
              <a:rPr lang="en-US" altLang="zh-CN" sz="2400" b="1" dirty="0">
                <a:latin typeface="微软雅黑" pitchFamily="34" charset="-122"/>
                <a:ea typeface="微软雅黑" pitchFamily="34" charset="-122"/>
              </a:rPr>
              <a:t>Ada Boost </a:t>
            </a:r>
          </a:p>
          <a:p>
            <a:pPr marL="457200" indent="-457200">
              <a:lnSpc>
                <a:spcPct val="150000"/>
              </a:lnSpc>
              <a:buFont typeface="Arial" panose="020B0604020202020204" pitchFamily="34" charset="0"/>
              <a:buChar char="•"/>
            </a:pPr>
            <a:r>
              <a:rPr lang="en-US" altLang="zh-CN" sz="2400" b="1" dirty="0">
                <a:latin typeface="微软雅黑" pitchFamily="34" charset="-122"/>
                <a:ea typeface="微软雅黑" pitchFamily="34" charset="-122"/>
              </a:rPr>
              <a:t>Gradient Boost</a:t>
            </a:r>
          </a:p>
          <a:p>
            <a:pPr marL="457200" indent="-457200">
              <a:lnSpc>
                <a:spcPct val="150000"/>
              </a:lnSpc>
              <a:buFont typeface="Arial" panose="020B0604020202020204" pitchFamily="34" charset="0"/>
              <a:buChar char="•"/>
            </a:pPr>
            <a:r>
              <a:rPr lang="en-US" altLang="zh-CN" sz="2400" b="1" dirty="0">
                <a:latin typeface="微软雅黑" pitchFamily="34" charset="-122"/>
                <a:ea typeface="微软雅黑" pitchFamily="34" charset="-122"/>
              </a:rPr>
              <a:t>Random Forest</a:t>
            </a:r>
          </a:p>
          <a:p>
            <a:pPr marL="457200" indent="-457200">
              <a:lnSpc>
                <a:spcPct val="150000"/>
              </a:lnSpc>
              <a:buFont typeface="Arial" panose="020B0604020202020204" pitchFamily="34" charset="0"/>
              <a:buChar char="•"/>
            </a:pPr>
            <a:r>
              <a:rPr lang="en-US" altLang="zh-CN" sz="2400" b="1" dirty="0">
                <a:latin typeface="微软雅黑" pitchFamily="34" charset="-122"/>
                <a:ea typeface="微软雅黑" pitchFamily="34" charset="-122"/>
              </a:rPr>
              <a:t>Logistic Regression</a:t>
            </a:r>
          </a:p>
          <a:p>
            <a:pPr>
              <a:lnSpc>
                <a:spcPct val="150000"/>
              </a:lnSpc>
            </a:pPr>
            <a:endParaRPr lang="en-US" altLang="zh-CN" sz="2400" b="1" dirty="0">
              <a:latin typeface="微软雅黑" pitchFamily="34" charset="-122"/>
              <a:ea typeface="微软雅黑" pitchFamily="34" charset="-122"/>
            </a:endParaRPr>
          </a:p>
          <a:p>
            <a:pPr>
              <a:lnSpc>
                <a:spcPct val="150000"/>
              </a:lnSpc>
            </a:pPr>
            <a:r>
              <a:rPr lang="en-US" altLang="zh-CN" sz="2300" b="1" dirty="0">
                <a:latin typeface="微软雅黑" pitchFamily="34" charset="-122"/>
                <a:ea typeface="微软雅黑" pitchFamily="34" charset="-122"/>
              </a:rPr>
              <a:t>For model understanding,</a:t>
            </a:r>
            <a:r>
              <a:rPr lang="zh-CN" altLang="en-US" sz="2300" b="1" dirty="0">
                <a:latin typeface="微软雅黑" pitchFamily="34" charset="-122"/>
                <a:ea typeface="微软雅黑" pitchFamily="34" charset="-122"/>
              </a:rPr>
              <a:t> </a:t>
            </a:r>
            <a:r>
              <a:rPr lang="en-US" altLang="zh-CN" sz="2300" b="1" dirty="0">
                <a:latin typeface="微软雅黑" pitchFamily="34" charset="-122"/>
                <a:ea typeface="微软雅黑" pitchFamily="34" charset="-122"/>
              </a:rPr>
              <a:t>We</a:t>
            </a:r>
            <a:r>
              <a:rPr lang="zh-CN" altLang="en-US" sz="2300" b="1" dirty="0">
                <a:latin typeface="微软雅黑" pitchFamily="34" charset="-122"/>
                <a:ea typeface="微软雅黑" pitchFamily="34" charset="-122"/>
              </a:rPr>
              <a:t> </a:t>
            </a:r>
            <a:r>
              <a:rPr lang="en-US" altLang="zh-CN" sz="2300" b="1" dirty="0">
                <a:latin typeface="微软雅黑" pitchFamily="34" charset="-122"/>
                <a:ea typeface="微软雅黑" pitchFamily="34" charset="-122"/>
              </a:rPr>
              <a:t>all</a:t>
            </a:r>
            <a:r>
              <a:rPr lang="zh-CN" altLang="en-US" sz="2300" b="1" dirty="0">
                <a:latin typeface="微软雅黑" pitchFamily="34" charset="-122"/>
                <a:ea typeface="微软雅黑" pitchFamily="34" charset="-122"/>
              </a:rPr>
              <a:t> </a:t>
            </a:r>
            <a:r>
              <a:rPr lang="en-US" altLang="zh-CN" sz="2300" b="1" dirty="0">
                <a:latin typeface="微软雅黑" pitchFamily="34" charset="-122"/>
                <a:ea typeface="微软雅黑" pitchFamily="34" charset="-122"/>
              </a:rPr>
              <a:t>do the detailed Training and Testing Procedure and Experimental Study and Analysis </a:t>
            </a:r>
            <a:r>
              <a:rPr lang="en-US" altLang="zh-CN" sz="2300" dirty="0">
                <a:latin typeface="微软雅黑" pitchFamily="34" charset="-122"/>
                <a:ea typeface="微软雅黑" pitchFamily="34" charset="-122"/>
              </a:rPr>
              <a:t>(but lack of time to show in presentation)</a:t>
            </a:r>
          </a:p>
        </p:txBody>
      </p:sp>
      <p:sp>
        <p:nvSpPr>
          <p:cNvPr id="20" name="文本框 19">
            <a:extLst>
              <a:ext uri="{FF2B5EF4-FFF2-40B4-BE49-F238E27FC236}">
                <a16:creationId xmlns:a16="http://schemas.microsoft.com/office/drawing/2014/main" id="{5181E40C-7F99-41E0-B482-628033ACAEE0}"/>
              </a:ext>
            </a:extLst>
          </p:cNvPr>
          <p:cNvSpPr txBox="1"/>
          <p:nvPr/>
        </p:nvSpPr>
        <p:spPr>
          <a:xfrm>
            <a:off x="9434513" y="1539359"/>
            <a:ext cx="1976437" cy="523220"/>
          </a:xfrm>
          <a:prstGeom prst="rect">
            <a:avLst/>
          </a:prstGeom>
          <a:noFill/>
        </p:spPr>
        <p:txBody>
          <a:bodyPr wrap="square">
            <a:spAutoFit/>
          </a:bodyPr>
          <a:lstStyle/>
          <a:p>
            <a:r>
              <a:rPr lang="en-US" altLang="zh-CN" sz="2800" b="1" dirty="0">
                <a:solidFill>
                  <a:srgbClr val="FF0000"/>
                </a:solidFill>
                <a:highlight>
                  <a:srgbClr val="FFFF00"/>
                </a:highlight>
                <a:latin typeface="Arial" panose="020B0604020202020204" pitchFamily="34" charset="0"/>
                <a:cs typeface="Arial" panose="020B0604020202020204" pitchFamily="34" charset="0"/>
              </a:rPr>
              <a:t>MCC: 0.49</a:t>
            </a:r>
            <a:endParaRPr lang="zh-CN" altLang="en-US" sz="2800" b="1" dirty="0">
              <a:solidFill>
                <a:srgbClr val="FF0000"/>
              </a:solidFill>
            </a:endParaRPr>
          </a:p>
        </p:txBody>
      </p:sp>
      <p:sp>
        <p:nvSpPr>
          <p:cNvPr id="21" name="文本框 20">
            <a:extLst>
              <a:ext uri="{FF2B5EF4-FFF2-40B4-BE49-F238E27FC236}">
                <a16:creationId xmlns:a16="http://schemas.microsoft.com/office/drawing/2014/main" id="{A29B59E7-2480-4277-BD1A-EDA945A9344F}"/>
              </a:ext>
            </a:extLst>
          </p:cNvPr>
          <p:cNvSpPr txBox="1"/>
          <p:nvPr/>
        </p:nvSpPr>
        <p:spPr>
          <a:xfrm>
            <a:off x="2740819" y="2062579"/>
            <a:ext cx="1976437" cy="523220"/>
          </a:xfrm>
          <a:prstGeom prst="rect">
            <a:avLst/>
          </a:prstGeom>
          <a:noFill/>
        </p:spPr>
        <p:txBody>
          <a:bodyPr wrap="square">
            <a:spAutoFit/>
          </a:bodyPr>
          <a:lstStyle/>
          <a:p>
            <a:r>
              <a:rPr lang="en-US" altLang="zh-CN" sz="2800" b="1" dirty="0">
                <a:solidFill>
                  <a:srgbClr val="FF0000"/>
                </a:solidFill>
                <a:highlight>
                  <a:srgbClr val="FFFF00"/>
                </a:highlight>
                <a:latin typeface="Arial" panose="020B0604020202020204" pitchFamily="34" charset="0"/>
                <a:cs typeface="Arial" panose="020B0604020202020204" pitchFamily="34" charset="0"/>
              </a:rPr>
              <a:t>MCC: 0.58</a:t>
            </a:r>
            <a:endParaRPr lang="zh-CN" altLang="en-US" sz="2800" b="1" dirty="0">
              <a:solidFill>
                <a:srgbClr val="FF0000"/>
              </a:solidFill>
            </a:endParaRPr>
          </a:p>
        </p:txBody>
      </p:sp>
      <p:sp>
        <p:nvSpPr>
          <p:cNvPr id="22" name="文本框 21">
            <a:extLst>
              <a:ext uri="{FF2B5EF4-FFF2-40B4-BE49-F238E27FC236}">
                <a16:creationId xmlns:a16="http://schemas.microsoft.com/office/drawing/2014/main" id="{F4999AC9-79D6-40F8-9CD6-BE52EBF81F31}"/>
              </a:ext>
            </a:extLst>
          </p:cNvPr>
          <p:cNvSpPr txBox="1"/>
          <p:nvPr/>
        </p:nvSpPr>
        <p:spPr>
          <a:xfrm>
            <a:off x="2740819" y="2596622"/>
            <a:ext cx="1976437" cy="523220"/>
          </a:xfrm>
          <a:prstGeom prst="rect">
            <a:avLst/>
          </a:prstGeom>
          <a:noFill/>
        </p:spPr>
        <p:txBody>
          <a:bodyPr wrap="square">
            <a:spAutoFit/>
          </a:bodyPr>
          <a:lstStyle/>
          <a:p>
            <a:r>
              <a:rPr lang="en-US" altLang="zh-CN" sz="2800" b="1" dirty="0">
                <a:solidFill>
                  <a:srgbClr val="FF0000"/>
                </a:solidFill>
                <a:highlight>
                  <a:srgbClr val="FFFF00"/>
                </a:highlight>
                <a:latin typeface="Arial" panose="020B0604020202020204" pitchFamily="34" charset="0"/>
                <a:cs typeface="Arial" panose="020B0604020202020204" pitchFamily="34" charset="0"/>
              </a:rPr>
              <a:t>MCC: 0.51</a:t>
            </a:r>
            <a:endParaRPr lang="zh-CN" altLang="en-US" sz="2800" b="1" dirty="0">
              <a:solidFill>
                <a:srgbClr val="FF0000"/>
              </a:solidFill>
            </a:endParaRPr>
          </a:p>
        </p:txBody>
      </p:sp>
      <p:sp>
        <p:nvSpPr>
          <p:cNvPr id="23" name="文本框 22">
            <a:extLst>
              <a:ext uri="{FF2B5EF4-FFF2-40B4-BE49-F238E27FC236}">
                <a16:creationId xmlns:a16="http://schemas.microsoft.com/office/drawing/2014/main" id="{B2461ADC-096B-48C2-9758-E361A21F6B16}"/>
              </a:ext>
            </a:extLst>
          </p:cNvPr>
          <p:cNvSpPr txBox="1"/>
          <p:nvPr/>
        </p:nvSpPr>
        <p:spPr>
          <a:xfrm>
            <a:off x="3088575" y="3167390"/>
            <a:ext cx="1976437" cy="523220"/>
          </a:xfrm>
          <a:prstGeom prst="rect">
            <a:avLst/>
          </a:prstGeom>
          <a:noFill/>
        </p:spPr>
        <p:txBody>
          <a:bodyPr wrap="square">
            <a:spAutoFit/>
          </a:bodyPr>
          <a:lstStyle/>
          <a:p>
            <a:r>
              <a:rPr lang="en-US" altLang="zh-CN" sz="2800" b="1" dirty="0">
                <a:solidFill>
                  <a:srgbClr val="FF0000"/>
                </a:solidFill>
                <a:highlight>
                  <a:srgbClr val="FFFF00"/>
                </a:highlight>
                <a:latin typeface="Arial" panose="020B0604020202020204" pitchFamily="34" charset="0"/>
                <a:cs typeface="Arial" panose="020B0604020202020204" pitchFamily="34" charset="0"/>
              </a:rPr>
              <a:t>MCC: 0.52</a:t>
            </a:r>
            <a:endParaRPr lang="zh-CN" altLang="en-US" sz="2800" b="1" dirty="0">
              <a:solidFill>
                <a:srgbClr val="FF0000"/>
              </a:solidFill>
            </a:endParaRPr>
          </a:p>
        </p:txBody>
      </p:sp>
      <p:sp>
        <p:nvSpPr>
          <p:cNvPr id="24" name="文本框 23">
            <a:extLst>
              <a:ext uri="{FF2B5EF4-FFF2-40B4-BE49-F238E27FC236}">
                <a16:creationId xmlns:a16="http://schemas.microsoft.com/office/drawing/2014/main" id="{5DAA9D85-B33E-44D8-9419-BBDAD8836609}"/>
              </a:ext>
            </a:extLst>
          </p:cNvPr>
          <p:cNvSpPr txBox="1"/>
          <p:nvPr/>
        </p:nvSpPr>
        <p:spPr>
          <a:xfrm>
            <a:off x="3336225" y="3748981"/>
            <a:ext cx="1976437" cy="523220"/>
          </a:xfrm>
          <a:prstGeom prst="rect">
            <a:avLst/>
          </a:prstGeom>
          <a:noFill/>
        </p:spPr>
        <p:txBody>
          <a:bodyPr wrap="square">
            <a:spAutoFit/>
          </a:bodyPr>
          <a:lstStyle/>
          <a:p>
            <a:r>
              <a:rPr lang="en-US" altLang="zh-CN" sz="2800" b="1" dirty="0">
                <a:solidFill>
                  <a:srgbClr val="FF0000"/>
                </a:solidFill>
                <a:highlight>
                  <a:srgbClr val="FFFF00"/>
                </a:highlight>
                <a:latin typeface="Arial" panose="020B0604020202020204" pitchFamily="34" charset="0"/>
                <a:cs typeface="Arial" panose="020B0604020202020204" pitchFamily="34" charset="0"/>
              </a:rPr>
              <a:t>MCC: 0.50</a:t>
            </a:r>
            <a:endParaRPr lang="zh-CN" altLang="en-US" sz="2800" b="1" dirty="0">
              <a:solidFill>
                <a:srgbClr val="FF0000"/>
              </a:solidFill>
            </a:endParaRPr>
          </a:p>
        </p:txBody>
      </p:sp>
      <p:sp>
        <p:nvSpPr>
          <p:cNvPr id="25" name="文本框 24">
            <a:extLst>
              <a:ext uri="{FF2B5EF4-FFF2-40B4-BE49-F238E27FC236}">
                <a16:creationId xmlns:a16="http://schemas.microsoft.com/office/drawing/2014/main" id="{46367078-9056-42BE-A51D-2184B66CCC9A}"/>
              </a:ext>
            </a:extLst>
          </p:cNvPr>
          <p:cNvSpPr txBox="1"/>
          <p:nvPr/>
        </p:nvSpPr>
        <p:spPr>
          <a:xfrm>
            <a:off x="3496599" y="4362059"/>
            <a:ext cx="1976437" cy="523220"/>
          </a:xfrm>
          <a:prstGeom prst="rect">
            <a:avLst/>
          </a:prstGeom>
          <a:noFill/>
        </p:spPr>
        <p:txBody>
          <a:bodyPr wrap="square">
            <a:spAutoFit/>
          </a:bodyPr>
          <a:lstStyle/>
          <a:p>
            <a:r>
              <a:rPr lang="en-US" altLang="zh-CN" sz="2800" b="1" dirty="0">
                <a:solidFill>
                  <a:srgbClr val="FF0000"/>
                </a:solidFill>
                <a:highlight>
                  <a:srgbClr val="FFFF00"/>
                </a:highlight>
                <a:latin typeface="Arial" panose="020B0604020202020204" pitchFamily="34" charset="0"/>
                <a:cs typeface="Arial" panose="020B0604020202020204" pitchFamily="34" charset="0"/>
              </a:rPr>
              <a:t>MCC: 0.45</a:t>
            </a:r>
            <a:endParaRPr lang="zh-CN" altLang="en-US" sz="2800" b="1" dirty="0">
              <a:solidFill>
                <a:srgbClr val="FF0000"/>
              </a:solidFill>
            </a:endParaRPr>
          </a:p>
        </p:txBody>
      </p:sp>
    </p:spTree>
    <p:extLst>
      <p:ext uri="{BB962C8B-B14F-4D97-AF65-F5344CB8AC3E}">
        <p14:creationId xmlns:p14="http://schemas.microsoft.com/office/powerpoint/2010/main" val="3056937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3A34BA9-6DB3-43F2-AED8-F5C661EA1C55}"/>
              </a:ext>
            </a:extLst>
          </p:cNvPr>
          <p:cNvPicPr>
            <a:picLocks noChangeAspect="1"/>
          </p:cNvPicPr>
          <p:nvPr/>
        </p:nvPicPr>
        <p:blipFill>
          <a:blip r:embed="rId2"/>
          <a:stretch>
            <a:fillRect/>
          </a:stretch>
        </p:blipFill>
        <p:spPr>
          <a:xfrm>
            <a:off x="3000376" y="4829177"/>
            <a:ext cx="6880980" cy="2028824"/>
          </a:xfrm>
          <a:prstGeom prst="rect">
            <a:avLst/>
          </a:prstGeom>
        </p:spPr>
      </p:pic>
      <p:cxnSp>
        <p:nvCxnSpPr>
          <p:cNvPr id="2" name="直接连接符 1">
            <a:extLst>
              <a:ext uri="{FF2B5EF4-FFF2-40B4-BE49-F238E27FC236}">
                <a16:creationId xmlns:a16="http://schemas.microsoft.com/office/drawing/2014/main" id="{E85CF9A3-334C-4198-87C9-D998223D8287}"/>
              </a:ext>
            </a:extLst>
          </p:cNvPr>
          <p:cNvCxnSpPr>
            <a:cxnSpLocks/>
          </p:cNvCxnSpPr>
          <p:nvPr/>
        </p:nvCxnSpPr>
        <p:spPr>
          <a:xfrm>
            <a:off x="560472" y="701648"/>
            <a:ext cx="7848692"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a:extLst>
              <a:ext uri="{FF2B5EF4-FFF2-40B4-BE49-F238E27FC236}">
                <a16:creationId xmlns:a16="http://schemas.microsoft.com/office/drawing/2014/main" id="{F714C835-9938-4DAF-8CEA-6F9808932855}"/>
              </a:ext>
            </a:extLst>
          </p:cNvPr>
          <p:cNvCxnSpPr>
            <a:cxnSpLocks/>
          </p:cNvCxnSpPr>
          <p:nvPr/>
        </p:nvCxnSpPr>
        <p:spPr>
          <a:xfrm>
            <a:off x="560472" y="632554"/>
            <a:ext cx="5229900"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a:extLst>
              <a:ext uri="{FF2B5EF4-FFF2-40B4-BE49-F238E27FC236}">
                <a16:creationId xmlns:a16="http://schemas.microsoft.com/office/drawing/2014/main" id="{7F2FE8E0-FB9A-419C-A7AC-64D39C2CAA26}"/>
              </a:ext>
            </a:extLst>
          </p:cNvPr>
          <p:cNvSpPr/>
          <p:nvPr/>
        </p:nvSpPr>
        <p:spPr>
          <a:xfrm rot="16200000">
            <a:off x="835621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lnSpc>
                <a:spcPct val="150000"/>
              </a:lnSpc>
            </a:pPr>
            <a:endParaRPr lang="zh-CN" altLang="en-US">
              <a:latin typeface="+mj-lt"/>
              <a:cs typeface="Arial" panose="020B0604020202020204" pitchFamily="34" charset="0"/>
            </a:endParaRPr>
          </a:p>
        </p:txBody>
      </p:sp>
      <p:sp>
        <p:nvSpPr>
          <p:cNvPr id="5" name="直角三角形 4">
            <a:extLst>
              <a:ext uri="{FF2B5EF4-FFF2-40B4-BE49-F238E27FC236}">
                <a16:creationId xmlns:a16="http://schemas.microsoft.com/office/drawing/2014/main" id="{7A81C4B4-8485-4DF4-ADDB-B72B8CDD5E7F}"/>
              </a:ext>
            </a:extLst>
          </p:cNvPr>
          <p:cNvSpPr/>
          <p:nvPr/>
        </p:nvSpPr>
        <p:spPr>
          <a:xfrm rot="16200000">
            <a:off x="850861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lnSpc>
                <a:spcPct val="150000"/>
              </a:lnSpc>
            </a:pPr>
            <a:endParaRPr lang="zh-CN" altLang="en-US" dirty="0">
              <a:latin typeface="+mj-lt"/>
              <a:cs typeface="Arial" panose="020B0604020202020204" pitchFamily="34" charset="0"/>
            </a:endParaRPr>
          </a:p>
        </p:txBody>
      </p:sp>
      <p:sp>
        <p:nvSpPr>
          <p:cNvPr id="6" name="直角三角形 5">
            <a:extLst>
              <a:ext uri="{FF2B5EF4-FFF2-40B4-BE49-F238E27FC236}">
                <a16:creationId xmlns:a16="http://schemas.microsoft.com/office/drawing/2014/main" id="{25871AA9-F57D-4AFC-AA52-5DFD286B3AB4}"/>
              </a:ext>
            </a:extLst>
          </p:cNvPr>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pPr>
            <a:endParaRPr lang="zh-CN" altLang="en-US">
              <a:latin typeface="+mj-lt"/>
              <a:cs typeface="Arial" panose="020B0604020202020204" pitchFamily="34" charset="0"/>
            </a:endParaRPr>
          </a:p>
        </p:txBody>
      </p:sp>
      <p:sp>
        <p:nvSpPr>
          <p:cNvPr id="7" name="直角三角形 6">
            <a:extLst>
              <a:ext uri="{FF2B5EF4-FFF2-40B4-BE49-F238E27FC236}">
                <a16:creationId xmlns:a16="http://schemas.microsoft.com/office/drawing/2014/main" id="{D8DBAD9C-314D-4A65-A432-97CC86202A8D}"/>
              </a:ext>
            </a:extLst>
          </p:cNvPr>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lnSpc>
                <a:spcPct val="150000"/>
              </a:lnSpc>
            </a:pPr>
            <a:endParaRPr lang="zh-CN" altLang="en-US">
              <a:latin typeface="+mj-lt"/>
              <a:cs typeface="Arial" panose="020B0604020202020204" pitchFamily="34" charset="0"/>
            </a:endParaRPr>
          </a:p>
        </p:txBody>
      </p:sp>
      <p:sp>
        <p:nvSpPr>
          <p:cNvPr id="8" name="文本框 7">
            <a:extLst>
              <a:ext uri="{FF2B5EF4-FFF2-40B4-BE49-F238E27FC236}">
                <a16:creationId xmlns:a16="http://schemas.microsoft.com/office/drawing/2014/main" id="{D5E992B5-B3EC-4758-9878-CF2B336D2BAB}"/>
              </a:ext>
            </a:extLst>
          </p:cNvPr>
          <p:cNvSpPr txBox="1"/>
          <p:nvPr/>
        </p:nvSpPr>
        <p:spPr>
          <a:xfrm>
            <a:off x="993794" y="-46138"/>
            <a:ext cx="6172009" cy="658835"/>
          </a:xfrm>
          <a:prstGeom prst="rect">
            <a:avLst/>
          </a:prstGeom>
          <a:noFill/>
        </p:spPr>
        <p:txBody>
          <a:bodyPr wrap="square" rtlCol="0">
            <a:spAutoFit/>
          </a:bodyPr>
          <a:lstStyle/>
          <a:p>
            <a:pPr algn="ctr">
              <a:lnSpc>
                <a:spcPct val="150000"/>
              </a:lnSpc>
              <a:spcBef>
                <a:spcPct val="0"/>
              </a:spcBef>
            </a:pPr>
            <a:r>
              <a:rPr lang="en-US" altLang="zh-CN" sz="2800" b="1" dirty="0">
                <a:latin typeface="+mj-lt"/>
                <a:ea typeface="华文细黑" panose="02010600040101010101" pitchFamily="2" charset="-122"/>
                <a:cs typeface="Arial" panose="020B0604020202020204" pitchFamily="34" charset="0"/>
              </a:rPr>
              <a:t>Summary of Project Achievements</a:t>
            </a:r>
            <a:endParaRPr lang="zh-CN" altLang="en-US" sz="2800" b="1" dirty="0">
              <a:latin typeface="+mj-lt"/>
              <a:ea typeface="华文细黑" panose="02010600040101010101" pitchFamily="2" charset="-122"/>
              <a:cs typeface="Arial" panose="020B0604020202020204" pitchFamily="34" charset="0"/>
            </a:endParaRPr>
          </a:p>
        </p:txBody>
      </p:sp>
      <p:sp>
        <p:nvSpPr>
          <p:cNvPr id="11" name="文本框 10">
            <a:extLst>
              <a:ext uri="{FF2B5EF4-FFF2-40B4-BE49-F238E27FC236}">
                <a16:creationId xmlns:a16="http://schemas.microsoft.com/office/drawing/2014/main" id="{BE006E71-1A3D-467D-8A86-C21D5374D320}"/>
              </a:ext>
            </a:extLst>
          </p:cNvPr>
          <p:cNvSpPr txBox="1"/>
          <p:nvPr/>
        </p:nvSpPr>
        <p:spPr>
          <a:xfrm>
            <a:off x="0" y="701648"/>
            <a:ext cx="12325350" cy="4817537"/>
          </a:xfrm>
          <a:prstGeom prst="rect">
            <a:avLst/>
          </a:prstGeom>
          <a:noFill/>
        </p:spPr>
        <p:txBody>
          <a:bodyPr wrap="square">
            <a:spAutoFit/>
          </a:bodyPr>
          <a:lstStyle/>
          <a:p>
            <a:pPr marL="457200" indent="-457200">
              <a:lnSpc>
                <a:spcPct val="150000"/>
              </a:lnSpc>
              <a:buFont typeface="+mj-lt"/>
              <a:buAutoNum type="arabicPeriod" startAt="2"/>
            </a:pPr>
            <a:r>
              <a:rPr lang="en-US" altLang="zh-CN" sz="2800" b="1" dirty="0">
                <a:latin typeface="微软雅黑" pitchFamily="34" charset="-122"/>
                <a:ea typeface="微软雅黑" pitchFamily="34" charset="-122"/>
              </a:rPr>
              <a:t>We do the </a:t>
            </a:r>
            <a:r>
              <a:rPr lang="en-US" altLang="zh-CN" sz="2800" b="1" dirty="0">
                <a:highlight>
                  <a:srgbClr val="FFFF00"/>
                </a:highlight>
                <a:latin typeface="微软雅黑" pitchFamily="34" charset="-122"/>
                <a:ea typeface="微软雅黑" pitchFamily="34" charset="-122"/>
              </a:rPr>
              <a:t>right and detailed </a:t>
            </a:r>
            <a:r>
              <a:rPr lang="en-US" altLang="zh-CN" sz="2800" b="1" dirty="0">
                <a:solidFill>
                  <a:srgbClr val="FF0000"/>
                </a:solidFill>
                <a:highlight>
                  <a:srgbClr val="FFFF00"/>
                </a:highlight>
                <a:latin typeface="微软雅黑" pitchFamily="34" charset="-122"/>
                <a:ea typeface="微软雅黑" pitchFamily="34" charset="-122"/>
              </a:rPr>
              <a:t>Feature Engineering</a:t>
            </a:r>
            <a:r>
              <a:rPr lang="en-US" altLang="zh-CN" sz="2800" b="1" dirty="0">
                <a:highlight>
                  <a:srgbClr val="FFFF00"/>
                </a:highlight>
                <a:latin typeface="微软雅黑" pitchFamily="34" charset="-122"/>
                <a:ea typeface="微软雅黑" pitchFamily="34" charset="-122"/>
              </a:rPr>
              <a:t>, improve all our models</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 </a:t>
            </a:r>
            <a:r>
              <a:rPr lang="en-US" altLang="zh-CN" sz="2800" dirty="0">
                <a:latin typeface="微软雅黑" pitchFamily="34" charset="-122"/>
                <a:ea typeface="微软雅黑" pitchFamily="34" charset="-122"/>
              </a:rPr>
              <a:t>(such as)</a:t>
            </a:r>
          </a:p>
          <a:p>
            <a:pPr marL="457200" indent="-457200">
              <a:lnSpc>
                <a:spcPct val="150000"/>
              </a:lnSpc>
              <a:buFont typeface="+mj-lt"/>
              <a:buAutoNum type="arabicPeriod" startAt="2"/>
            </a:pPr>
            <a:endParaRPr lang="en-US" altLang="zh-CN" sz="2800" dirty="0">
              <a:latin typeface="微软雅黑" pitchFamily="34" charset="-122"/>
              <a:ea typeface="微软雅黑" pitchFamily="34" charset="-122"/>
            </a:endParaRPr>
          </a:p>
          <a:p>
            <a:pPr marL="457200" indent="-457200">
              <a:lnSpc>
                <a:spcPct val="150000"/>
              </a:lnSpc>
              <a:buFont typeface="+mj-lt"/>
              <a:buAutoNum type="arabicPeriod" startAt="2"/>
            </a:pPr>
            <a:endParaRPr lang="en-US" altLang="zh-CN" sz="2800" dirty="0">
              <a:latin typeface="微软雅黑" pitchFamily="34" charset="-122"/>
              <a:ea typeface="微软雅黑" pitchFamily="34" charset="-122"/>
            </a:endParaRPr>
          </a:p>
          <a:p>
            <a:pPr marL="457200" indent="-457200">
              <a:lnSpc>
                <a:spcPct val="150000"/>
              </a:lnSpc>
              <a:buFont typeface="+mj-lt"/>
              <a:buAutoNum type="arabicPeriod" startAt="2"/>
            </a:pPr>
            <a:endParaRPr lang="en-US" altLang="zh-CN" sz="2800" dirty="0">
              <a:latin typeface="微软雅黑" pitchFamily="34" charset="-122"/>
              <a:ea typeface="微软雅黑" pitchFamily="34" charset="-122"/>
            </a:endParaRPr>
          </a:p>
          <a:p>
            <a:pPr marL="457200" indent="-457200">
              <a:buFont typeface="+mj-lt"/>
              <a:buAutoNum type="arabicPeriod" startAt="2"/>
            </a:pPr>
            <a:endParaRPr lang="en-US" altLang="zh-CN" sz="2800" dirty="0">
              <a:latin typeface="微软雅黑" pitchFamily="34" charset="-122"/>
              <a:ea typeface="微软雅黑" pitchFamily="34" charset="-122"/>
            </a:endParaRPr>
          </a:p>
          <a:p>
            <a:pPr marL="457200" indent="-457200">
              <a:buFont typeface="+mj-lt"/>
              <a:buAutoNum type="arabicPeriod" startAt="2"/>
            </a:pPr>
            <a:r>
              <a:rPr lang="en-US" altLang="zh-CN" sz="2800" dirty="0">
                <a:latin typeface="微软雅黑" pitchFamily="34" charset="-122"/>
                <a:ea typeface="微软雅黑" pitchFamily="34" charset="-122"/>
              </a:rPr>
              <a:t>And we do </a:t>
            </a:r>
            <a:r>
              <a:rPr lang="en-US" altLang="zh-CN" sz="2800" b="1" dirty="0">
                <a:solidFill>
                  <a:srgbClr val="FF0000"/>
                </a:solidFill>
                <a:highlight>
                  <a:srgbClr val="FFFF00"/>
                </a:highlight>
                <a:latin typeface="微软雅黑" pitchFamily="34" charset="-122"/>
                <a:ea typeface="微软雅黑" pitchFamily="34" charset="-122"/>
              </a:rPr>
              <a:t>insights about our business problem </a:t>
            </a:r>
            <a:r>
              <a:rPr lang="en-US" altLang="zh-CN" sz="3200" b="1" dirty="0">
                <a:solidFill>
                  <a:srgbClr val="FF0000"/>
                </a:solidFill>
                <a:highlight>
                  <a:srgbClr val="FFFF00"/>
                </a:highlight>
                <a:latin typeface="微软雅黑" pitchFamily="34" charset="-122"/>
                <a:ea typeface="微软雅黑" pitchFamily="34" charset="-122"/>
              </a:rPr>
              <a:t>(HIGHLIGHT)</a:t>
            </a:r>
          </a:p>
          <a:p>
            <a:pPr>
              <a:lnSpc>
                <a:spcPct val="150000"/>
              </a:lnSpc>
            </a:pPr>
            <a:endParaRPr lang="en-US" altLang="zh-CN" sz="2800" b="1" dirty="0">
              <a:latin typeface="微软雅黑" pitchFamily="34" charset="-122"/>
              <a:ea typeface="微软雅黑" pitchFamily="34" charset="-122"/>
            </a:endParaRPr>
          </a:p>
        </p:txBody>
      </p:sp>
      <p:sp>
        <p:nvSpPr>
          <p:cNvPr id="17" name="文本框 16">
            <a:extLst>
              <a:ext uri="{FF2B5EF4-FFF2-40B4-BE49-F238E27FC236}">
                <a16:creationId xmlns:a16="http://schemas.microsoft.com/office/drawing/2014/main" id="{CFA00831-2246-4C6B-99A4-A4F5CE4D561E}"/>
              </a:ext>
            </a:extLst>
          </p:cNvPr>
          <p:cNvSpPr txBox="1"/>
          <p:nvPr/>
        </p:nvSpPr>
        <p:spPr>
          <a:xfrm>
            <a:off x="395288" y="1969967"/>
            <a:ext cx="6219824" cy="195521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altLang="zh-CN" sz="2800" b="1" dirty="0">
                <a:latin typeface="微软雅黑" pitchFamily="34" charset="-122"/>
                <a:ea typeface="微软雅黑" pitchFamily="34" charset="-122"/>
              </a:rPr>
              <a:t>Ada Boost </a:t>
            </a:r>
          </a:p>
          <a:p>
            <a:pPr marL="457200" indent="-457200">
              <a:lnSpc>
                <a:spcPct val="150000"/>
              </a:lnSpc>
              <a:buFont typeface="Arial" panose="020B0604020202020204" pitchFamily="34" charset="0"/>
              <a:buChar char="•"/>
            </a:pPr>
            <a:r>
              <a:rPr lang="en-US" altLang="zh-CN" sz="2800" b="1" dirty="0">
                <a:latin typeface="微软雅黑" pitchFamily="34" charset="-122"/>
                <a:ea typeface="微软雅黑" pitchFamily="34" charset="-122"/>
              </a:rPr>
              <a:t>Gradient Boost</a:t>
            </a:r>
          </a:p>
          <a:p>
            <a:pPr marL="457200" indent="-457200">
              <a:lnSpc>
                <a:spcPct val="150000"/>
              </a:lnSpc>
              <a:buFont typeface="Arial" panose="020B0604020202020204" pitchFamily="34" charset="0"/>
              <a:buChar char="•"/>
            </a:pPr>
            <a:r>
              <a:rPr lang="en-US" altLang="zh-CN" sz="2800" b="1" dirty="0">
                <a:latin typeface="微软雅黑" pitchFamily="34" charset="-122"/>
                <a:ea typeface="微软雅黑" pitchFamily="34" charset="-122"/>
              </a:rPr>
              <a:t>Random Forest</a:t>
            </a:r>
          </a:p>
        </p:txBody>
      </p:sp>
      <p:sp>
        <p:nvSpPr>
          <p:cNvPr id="18" name="文本框 17">
            <a:extLst>
              <a:ext uri="{FF2B5EF4-FFF2-40B4-BE49-F238E27FC236}">
                <a16:creationId xmlns:a16="http://schemas.microsoft.com/office/drawing/2014/main" id="{182F1666-945B-46A6-AC54-ACD5A3510F0E}"/>
              </a:ext>
            </a:extLst>
          </p:cNvPr>
          <p:cNvSpPr txBox="1"/>
          <p:nvPr/>
        </p:nvSpPr>
        <p:spPr>
          <a:xfrm>
            <a:off x="3717755" y="2116655"/>
            <a:ext cx="4368970" cy="523220"/>
          </a:xfrm>
          <a:prstGeom prst="rect">
            <a:avLst/>
          </a:prstGeom>
          <a:noFill/>
        </p:spPr>
        <p:txBody>
          <a:bodyPr wrap="square">
            <a:spAutoFit/>
          </a:bodyPr>
          <a:lstStyle/>
          <a:p>
            <a:r>
              <a:rPr lang="en-US" altLang="zh-CN" sz="2800" b="1" dirty="0">
                <a:solidFill>
                  <a:srgbClr val="FF0000"/>
                </a:solidFill>
                <a:highlight>
                  <a:srgbClr val="FFFF00"/>
                </a:highlight>
                <a:latin typeface="Arial" panose="020B0604020202020204" pitchFamily="34" charset="0"/>
                <a:cs typeface="Arial" panose="020B0604020202020204" pitchFamily="34" charset="0"/>
              </a:rPr>
              <a:t>MCC: 0.24 -&gt; 0.51</a:t>
            </a:r>
            <a:endParaRPr lang="zh-CN" altLang="en-US" sz="2800" b="1" dirty="0">
              <a:solidFill>
                <a:srgbClr val="FF0000"/>
              </a:solidFill>
            </a:endParaRPr>
          </a:p>
        </p:txBody>
      </p:sp>
      <p:sp>
        <p:nvSpPr>
          <p:cNvPr id="19" name="文本框 18">
            <a:extLst>
              <a:ext uri="{FF2B5EF4-FFF2-40B4-BE49-F238E27FC236}">
                <a16:creationId xmlns:a16="http://schemas.microsoft.com/office/drawing/2014/main" id="{D1C496EB-7FF8-4D1F-AB29-E7D0AB5917E4}"/>
              </a:ext>
            </a:extLst>
          </p:cNvPr>
          <p:cNvSpPr txBox="1"/>
          <p:nvPr/>
        </p:nvSpPr>
        <p:spPr>
          <a:xfrm>
            <a:off x="4065511" y="2687423"/>
            <a:ext cx="3849764" cy="523220"/>
          </a:xfrm>
          <a:prstGeom prst="rect">
            <a:avLst/>
          </a:prstGeom>
          <a:noFill/>
        </p:spPr>
        <p:txBody>
          <a:bodyPr wrap="square">
            <a:spAutoFit/>
          </a:bodyPr>
          <a:lstStyle/>
          <a:p>
            <a:r>
              <a:rPr lang="en-US" altLang="zh-CN" sz="2800" b="1" dirty="0">
                <a:solidFill>
                  <a:srgbClr val="FF0000"/>
                </a:solidFill>
                <a:highlight>
                  <a:srgbClr val="FFFF00"/>
                </a:highlight>
                <a:latin typeface="Arial" panose="020B0604020202020204" pitchFamily="34" charset="0"/>
                <a:cs typeface="Arial" panose="020B0604020202020204" pitchFamily="34" charset="0"/>
              </a:rPr>
              <a:t>MCC: 0.28 -&gt; 0.52</a:t>
            </a:r>
            <a:endParaRPr lang="zh-CN" altLang="en-US" sz="2800" b="1" dirty="0">
              <a:solidFill>
                <a:srgbClr val="FF0000"/>
              </a:solidFill>
            </a:endParaRPr>
          </a:p>
        </p:txBody>
      </p:sp>
      <p:sp>
        <p:nvSpPr>
          <p:cNvPr id="26" name="文本框 25">
            <a:extLst>
              <a:ext uri="{FF2B5EF4-FFF2-40B4-BE49-F238E27FC236}">
                <a16:creationId xmlns:a16="http://schemas.microsoft.com/office/drawing/2014/main" id="{E5FC30E9-641C-4AB5-B4FC-2782279D0806}"/>
              </a:ext>
            </a:extLst>
          </p:cNvPr>
          <p:cNvSpPr txBox="1"/>
          <p:nvPr/>
        </p:nvSpPr>
        <p:spPr>
          <a:xfrm>
            <a:off x="4079798" y="3306302"/>
            <a:ext cx="3849764" cy="523220"/>
          </a:xfrm>
          <a:prstGeom prst="rect">
            <a:avLst/>
          </a:prstGeom>
          <a:noFill/>
        </p:spPr>
        <p:txBody>
          <a:bodyPr wrap="square">
            <a:spAutoFit/>
          </a:bodyPr>
          <a:lstStyle/>
          <a:p>
            <a:r>
              <a:rPr lang="en-US" altLang="zh-CN" sz="2800" b="1" dirty="0">
                <a:solidFill>
                  <a:srgbClr val="FF0000"/>
                </a:solidFill>
                <a:highlight>
                  <a:srgbClr val="FFFF00"/>
                </a:highlight>
                <a:latin typeface="Arial" panose="020B0604020202020204" pitchFamily="34" charset="0"/>
                <a:cs typeface="Arial" panose="020B0604020202020204" pitchFamily="34" charset="0"/>
              </a:rPr>
              <a:t>MCC: 0.41 -&gt; 0.50</a:t>
            </a:r>
            <a:endParaRPr lang="zh-CN" altLang="en-US" sz="2800" b="1" dirty="0">
              <a:solidFill>
                <a:srgbClr val="FF0000"/>
              </a:solidFill>
            </a:endParaRPr>
          </a:p>
        </p:txBody>
      </p:sp>
      <p:sp>
        <p:nvSpPr>
          <p:cNvPr id="27" name="文本框 26">
            <a:extLst>
              <a:ext uri="{FF2B5EF4-FFF2-40B4-BE49-F238E27FC236}">
                <a16:creationId xmlns:a16="http://schemas.microsoft.com/office/drawing/2014/main" id="{EE7200A7-4005-4AA9-965A-A75AA0F2CEF5}"/>
              </a:ext>
            </a:extLst>
          </p:cNvPr>
          <p:cNvSpPr txBox="1"/>
          <p:nvPr/>
        </p:nvSpPr>
        <p:spPr>
          <a:xfrm>
            <a:off x="79763" y="5116830"/>
            <a:ext cx="3000376" cy="1569660"/>
          </a:xfrm>
          <a:prstGeom prst="rect">
            <a:avLst/>
          </a:prstGeom>
          <a:noFill/>
        </p:spPr>
        <p:txBody>
          <a:bodyPr wrap="square">
            <a:spAutoFit/>
          </a:bodyPr>
          <a:lstStyle/>
          <a:p>
            <a:r>
              <a:rPr lang="en-US" altLang="zh-CN" sz="2400" b="1" dirty="0">
                <a:latin typeface="Times New Roman" panose="02020603050405020304" pitchFamily="18" charset="0"/>
                <a:cs typeface="Times New Roman" panose="02020603050405020304" pitchFamily="18" charset="0"/>
              </a:rPr>
              <a:t>improve the target</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customer</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to subscribed a term deposit</a:t>
            </a:r>
            <a:endParaRPr lang="zh-CN" altLang="en-US" sz="2400" b="1" dirty="0"/>
          </a:p>
        </p:txBody>
      </p:sp>
    </p:spTree>
    <p:extLst>
      <p:ext uri="{BB962C8B-B14F-4D97-AF65-F5344CB8AC3E}">
        <p14:creationId xmlns:p14="http://schemas.microsoft.com/office/powerpoint/2010/main" val="3506560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0260" y="99450"/>
            <a:ext cx="8865391"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Future Directions for further Improvements</a:t>
            </a:r>
          </a:p>
        </p:txBody>
      </p:sp>
      <p:sp>
        <p:nvSpPr>
          <p:cNvPr id="16" name="文本框 15">
            <a:extLst>
              <a:ext uri="{FF2B5EF4-FFF2-40B4-BE49-F238E27FC236}">
                <a16:creationId xmlns:a16="http://schemas.microsoft.com/office/drawing/2014/main" id="{6CB272A2-F7C1-44A2-AAEA-2BDFD42A692A}"/>
              </a:ext>
            </a:extLst>
          </p:cNvPr>
          <p:cNvSpPr txBox="1"/>
          <p:nvPr/>
        </p:nvSpPr>
        <p:spPr>
          <a:xfrm>
            <a:off x="6294268" y="1722416"/>
            <a:ext cx="6294268" cy="1305165"/>
          </a:xfrm>
          <a:prstGeom prst="rect">
            <a:avLst/>
          </a:prstGeom>
          <a:noFill/>
        </p:spPr>
        <p:txBody>
          <a:bodyPr wrap="square">
            <a:spAutoFit/>
          </a:bodyPr>
          <a:lstStyle/>
          <a:p>
            <a:pPr algn="ctr">
              <a:lnSpc>
                <a:spcPct val="150000"/>
              </a:lnSpc>
            </a:pPr>
            <a:r>
              <a:rPr lang="en-US" altLang="zh-CN" sz="2800" dirty="0">
                <a:latin typeface="Arial" panose="020B0604020202020204" pitchFamily="34" charset="0"/>
                <a:cs typeface="Arial" panose="020B0604020202020204" pitchFamily="34" charset="0"/>
              </a:rPr>
              <a:t>This is </a:t>
            </a:r>
            <a:r>
              <a:rPr lang="en-US" altLang="zh-CN" sz="2800" dirty="0" err="1">
                <a:latin typeface="Arial" panose="020B0604020202020204" pitchFamily="34" charset="0"/>
                <a:cs typeface="Arial" panose="020B0604020202020204" pitchFamily="34" charset="0"/>
              </a:rPr>
              <a:t>train_data</a:t>
            </a:r>
            <a:r>
              <a:rPr lang="en-US" altLang="zh-CN" sz="2800" dirty="0">
                <a:latin typeface="Arial" panose="020B0604020202020204" pitchFamily="34" charset="0"/>
                <a:cs typeface="Arial" panose="020B0604020202020204" pitchFamily="34" charset="0"/>
              </a:rPr>
              <a:t> </a:t>
            </a:r>
          </a:p>
          <a:p>
            <a:pPr algn="ctr">
              <a:lnSpc>
                <a:spcPct val="150000"/>
              </a:lnSpc>
            </a:pPr>
            <a:r>
              <a:rPr lang="en-US" altLang="zh-CN" sz="2800" b="1" dirty="0">
                <a:latin typeface="Arial" panose="020B0604020202020204" pitchFamily="34" charset="0"/>
                <a:cs typeface="Arial" panose="020B0604020202020204" pitchFamily="34" charset="0"/>
              </a:rPr>
              <a:t>without </a:t>
            </a:r>
            <a:r>
              <a:rPr lang="en-US" altLang="zh-CN" sz="2800" b="1" dirty="0" err="1">
                <a:latin typeface="Arial" panose="020B0604020202020204" pitchFamily="34" charset="0"/>
                <a:cs typeface="Arial" panose="020B0604020202020204" pitchFamily="34" charset="0"/>
              </a:rPr>
              <a:t>LabelEncoder</a:t>
            </a:r>
            <a:endParaRPr lang="en-US" altLang="zh-CN" sz="2800" b="1" dirty="0">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9B7A5C80-85B8-4955-BCA1-B84572725DDA}"/>
              </a:ext>
            </a:extLst>
          </p:cNvPr>
          <p:cNvPicPr>
            <a:picLocks noChangeAspect="1"/>
          </p:cNvPicPr>
          <p:nvPr/>
        </p:nvPicPr>
        <p:blipFill rotWithShape="1">
          <a:blip r:embed="rId3"/>
          <a:srcRect l="13799"/>
          <a:stretch/>
        </p:blipFill>
        <p:spPr>
          <a:xfrm>
            <a:off x="0" y="960695"/>
            <a:ext cx="6294268" cy="3030035"/>
          </a:xfrm>
          <a:prstGeom prst="rect">
            <a:avLst/>
          </a:prstGeom>
          <a:ln>
            <a:solidFill>
              <a:srgbClr val="FF0000"/>
            </a:solidFill>
          </a:ln>
        </p:spPr>
      </p:pic>
      <p:sp>
        <p:nvSpPr>
          <p:cNvPr id="9" name="文本框 8">
            <a:extLst>
              <a:ext uri="{FF2B5EF4-FFF2-40B4-BE49-F238E27FC236}">
                <a16:creationId xmlns:a16="http://schemas.microsoft.com/office/drawing/2014/main" id="{6B98B7F9-D6B5-4E74-BEC2-D1D0274F4D5E}"/>
              </a:ext>
            </a:extLst>
          </p:cNvPr>
          <p:cNvSpPr txBox="1"/>
          <p:nvPr/>
        </p:nvSpPr>
        <p:spPr>
          <a:xfrm>
            <a:off x="-70824" y="4977522"/>
            <a:ext cx="6166823" cy="1305165"/>
          </a:xfrm>
          <a:prstGeom prst="rect">
            <a:avLst/>
          </a:prstGeom>
          <a:noFill/>
        </p:spPr>
        <p:txBody>
          <a:bodyPr wrap="square">
            <a:spAutoFit/>
          </a:bodyPr>
          <a:lstStyle/>
          <a:p>
            <a:pPr algn="ctr">
              <a:lnSpc>
                <a:spcPct val="150000"/>
              </a:lnSpc>
            </a:pPr>
            <a:r>
              <a:rPr lang="en-US" altLang="zh-CN" sz="2800" dirty="0">
                <a:latin typeface="Arial" panose="020B0604020202020204" pitchFamily="34" charset="0"/>
                <a:cs typeface="Arial" panose="020B0604020202020204" pitchFamily="34" charset="0"/>
              </a:rPr>
              <a:t>This is </a:t>
            </a:r>
            <a:r>
              <a:rPr lang="en-US" altLang="zh-CN" sz="2800" dirty="0" err="1">
                <a:latin typeface="Arial" panose="020B0604020202020204" pitchFamily="34" charset="0"/>
                <a:cs typeface="Arial" panose="020B0604020202020204" pitchFamily="34" charset="0"/>
              </a:rPr>
              <a:t>train_data</a:t>
            </a:r>
            <a:r>
              <a:rPr lang="en-US" altLang="zh-CN" sz="2800" dirty="0">
                <a:latin typeface="Arial" panose="020B0604020202020204" pitchFamily="34" charset="0"/>
                <a:cs typeface="Arial" panose="020B0604020202020204" pitchFamily="34" charset="0"/>
              </a:rPr>
              <a:t> </a:t>
            </a:r>
          </a:p>
          <a:p>
            <a:pPr algn="ctr">
              <a:lnSpc>
                <a:spcPct val="150000"/>
              </a:lnSpc>
            </a:pPr>
            <a:r>
              <a:rPr lang="en-US" altLang="zh-CN" sz="2800" b="1" dirty="0">
                <a:latin typeface="Arial" panose="020B0604020202020204" pitchFamily="34" charset="0"/>
                <a:cs typeface="Arial" panose="020B0604020202020204" pitchFamily="34" charset="0"/>
              </a:rPr>
              <a:t>with </a:t>
            </a:r>
            <a:r>
              <a:rPr lang="en-US" altLang="zh-CN" sz="2800" b="1" dirty="0" err="1">
                <a:latin typeface="Arial" panose="020B0604020202020204" pitchFamily="34" charset="0"/>
                <a:cs typeface="Arial" panose="020B0604020202020204" pitchFamily="34" charset="0"/>
              </a:rPr>
              <a:t>LabelEncoder</a:t>
            </a:r>
            <a:endParaRPr lang="en-US" altLang="zh-CN" sz="2800" b="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CAA937A4-3A04-4142-AF96-CACF18B24AD8}"/>
              </a:ext>
            </a:extLst>
          </p:cNvPr>
          <p:cNvPicPr>
            <a:picLocks noChangeAspect="1"/>
          </p:cNvPicPr>
          <p:nvPr/>
        </p:nvPicPr>
        <p:blipFill rotWithShape="1">
          <a:blip r:embed="rId4"/>
          <a:srcRect l="12126" r="2374"/>
          <a:stretch/>
        </p:blipFill>
        <p:spPr>
          <a:xfrm>
            <a:off x="5758847" y="4115017"/>
            <a:ext cx="6433154" cy="2742984"/>
          </a:xfrm>
          <a:prstGeom prst="rect">
            <a:avLst/>
          </a:prstGeom>
          <a:ln>
            <a:solidFill>
              <a:srgbClr val="FF0000"/>
            </a:solidFill>
          </a:ln>
        </p:spPr>
      </p:pic>
      <p:sp>
        <p:nvSpPr>
          <p:cNvPr id="11" name="椭圆 10">
            <a:extLst>
              <a:ext uri="{FF2B5EF4-FFF2-40B4-BE49-F238E27FC236}">
                <a16:creationId xmlns:a16="http://schemas.microsoft.com/office/drawing/2014/main" id="{0D97E98F-4F7F-4B5D-B6EA-2FA8FE40A405}"/>
              </a:ext>
            </a:extLst>
          </p:cNvPr>
          <p:cNvSpPr/>
          <p:nvPr/>
        </p:nvSpPr>
        <p:spPr>
          <a:xfrm>
            <a:off x="2041864" y="1006653"/>
            <a:ext cx="2796466" cy="353961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8F74E2-2205-4E57-96F9-6F67787C2AB2}"/>
              </a:ext>
            </a:extLst>
          </p:cNvPr>
          <p:cNvSpPr/>
          <p:nvPr/>
        </p:nvSpPr>
        <p:spPr>
          <a:xfrm>
            <a:off x="7732450" y="3990730"/>
            <a:ext cx="3091434" cy="335331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74D9E6B8-B185-47FF-8656-60A36E8A8733}"/>
              </a:ext>
            </a:extLst>
          </p:cNvPr>
          <p:cNvCxnSpPr>
            <a:cxnSpLocks/>
          </p:cNvCxnSpPr>
          <p:nvPr/>
        </p:nvCxnSpPr>
        <p:spPr>
          <a:xfrm>
            <a:off x="667670" y="701648"/>
            <a:ext cx="8757981"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B2DBB813-FC42-458B-9775-2A5534565628}"/>
              </a:ext>
            </a:extLst>
          </p:cNvPr>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18" name="直角三角形 17">
            <a:extLst>
              <a:ext uri="{FF2B5EF4-FFF2-40B4-BE49-F238E27FC236}">
                <a16:creationId xmlns:a16="http://schemas.microsoft.com/office/drawing/2014/main" id="{86CF6611-37F5-4266-8DE4-4215FF82D51A}"/>
              </a:ext>
            </a:extLst>
          </p:cNvPr>
          <p:cNvSpPr/>
          <p:nvPr/>
        </p:nvSpPr>
        <p:spPr>
          <a:xfrm rot="16200000">
            <a:off x="9372176"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直角三角形 18">
            <a:extLst>
              <a:ext uri="{FF2B5EF4-FFF2-40B4-BE49-F238E27FC236}">
                <a16:creationId xmlns:a16="http://schemas.microsoft.com/office/drawing/2014/main" id="{C5CCD16A-5261-438B-A544-7A3A125D400C}"/>
              </a:ext>
            </a:extLst>
          </p:cNvPr>
          <p:cNvSpPr/>
          <p:nvPr/>
        </p:nvSpPr>
        <p:spPr>
          <a:xfrm rot="16200000">
            <a:off x="9524576"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20" name="直角三角形 19">
            <a:extLst>
              <a:ext uri="{FF2B5EF4-FFF2-40B4-BE49-F238E27FC236}">
                <a16:creationId xmlns:a16="http://schemas.microsoft.com/office/drawing/2014/main" id="{05C60651-9489-4A39-AAB2-A3B75E42ECF0}"/>
              </a:ext>
            </a:extLst>
          </p:cNvPr>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1" name="直角三角形 20">
            <a:extLst>
              <a:ext uri="{FF2B5EF4-FFF2-40B4-BE49-F238E27FC236}">
                <a16:creationId xmlns:a16="http://schemas.microsoft.com/office/drawing/2014/main" id="{D864D44C-3296-439C-A4B9-4FE1B1969EE1}"/>
              </a:ext>
            </a:extLst>
          </p:cNvPr>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6773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p:cNvSpPr txBox="1"/>
          <p:nvPr/>
        </p:nvSpPr>
        <p:spPr>
          <a:xfrm>
            <a:off x="560261" y="99450"/>
            <a:ext cx="5438584" cy="535531"/>
          </a:xfrm>
          <a:prstGeom prst="rect">
            <a:avLst/>
          </a:prstGeom>
          <a:noFill/>
        </p:spPr>
        <p:txBody>
          <a:bodyPr wrap="square" rtlCol="0">
            <a:spAutoFit/>
          </a:bodyPr>
          <a:lstStyle/>
          <a:p>
            <a:pPr algn="ctr">
              <a:lnSpc>
                <a:spcPct val="90000"/>
              </a:lnSpc>
              <a:spcBef>
                <a:spcPct val="0"/>
              </a:spcBef>
            </a:pPr>
            <a:r>
              <a:rPr lang="en-US" altLang="zh-CN" sz="3200" b="1" dirty="0">
                <a:latin typeface="Arial" panose="020B0604020202020204" pitchFamily="34" charset="0"/>
                <a:ea typeface="华文细黑" panose="02010600040101010101" pitchFamily="2" charset="-122"/>
                <a:cs typeface="Arial" panose="020B0604020202020204" pitchFamily="34" charset="0"/>
              </a:rPr>
              <a:t>5-fold Cross Validation</a:t>
            </a:r>
            <a:endParaRPr lang="zh-CN" altLang="en-US" sz="3200" b="1" dirty="0">
              <a:latin typeface="Arial" panose="020B0604020202020204" pitchFamily="34" charset="0"/>
              <a:ea typeface="华文细黑" panose="02010600040101010101" pitchFamily="2" charset="-122"/>
              <a:cs typeface="Arial" panose="020B0604020202020204" pitchFamily="34" charset="0"/>
            </a:endParaRPr>
          </a:p>
        </p:txBody>
      </p:sp>
      <p:sp>
        <p:nvSpPr>
          <p:cNvPr id="12" name="文本框 11">
            <a:extLst>
              <a:ext uri="{FF2B5EF4-FFF2-40B4-BE49-F238E27FC236}">
                <a16:creationId xmlns:a16="http://schemas.microsoft.com/office/drawing/2014/main" id="{F4781B0A-06C0-4C98-B375-7B397AE11466}"/>
              </a:ext>
            </a:extLst>
          </p:cNvPr>
          <p:cNvSpPr txBox="1"/>
          <p:nvPr/>
        </p:nvSpPr>
        <p:spPr>
          <a:xfrm>
            <a:off x="0" y="875713"/>
            <a:ext cx="7182035" cy="5563831"/>
          </a:xfrm>
          <a:prstGeom prst="rect">
            <a:avLst/>
          </a:prstGeom>
          <a:noFill/>
        </p:spPr>
        <p:txBody>
          <a:bodyPr wrap="square">
            <a:spAutoFit/>
          </a:bodyPr>
          <a:lstStyle/>
          <a:p>
            <a:pPr>
              <a:lnSpc>
                <a:spcPct val="150000"/>
              </a:lnSpc>
            </a:pPr>
            <a:r>
              <a:rPr lang="en-US" altLang="zh-CN" sz="2400" dirty="0">
                <a:latin typeface="Arial" panose="020B0604020202020204" pitchFamily="34" charset="0"/>
                <a:cs typeface="Arial" panose="020B0604020202020204" pitchFamily="34" charset="0"/>
              </a:rPr>
              <a:t>The original 5-fold cross validation was to take the </a:t>
            </a:r>
            <a:r>
              <a:rPr lang="en-US" altLang="zh-CN" sz="2400" b="1" dirty="0">
                <a:latin typeface="Arial" panose="020B0604020202020204" pitchFamily="34" charset="0"/>
                <a:cs typeface="Arial" panose="020B0604020202020204" pitchFamily="34" charset="0"/>
              </a:rPr>
              <a:t>average</a:t>
            </a:r>
            <a:r>
              <a:rPr lang="en-US" altLang="zh-CN" sz="2400" dirty="0">
                <a:latin typeface="Arial" panose="020B0604020202020204" pitchFamily="34" charset="0"/>
                <a:cs typeface="Arial" panose="020B0604020202020204" pitchFamily="34" charset="0"/>
              </a:rPr>
              <a:t> of the 5 models. </a:t>
            </a: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dirty="0">
                <a:latin typeface="Arial" panose="020B0604020202020204" pitchFamily="34" charset="0"/>
                <a:cs typeface="Arial" panose="020B0604020202020204" pitchFamily="34" charset="0"/>
              </a:rPr>
              <a:t>However, this is the Random Forest (100 Decision Tree). For each time the sample is different, the Decision Tree will completely different. </a:t>
            </a:r>
            <a:r>
              <a:rPr lang="en-US" altLang="zh-CN" sz="2400" b="1" dirty="0">
                <a:highlight>
                  <a:srgbClr val="FFFF00"/>
                </a:highlight>
                <a:latin typeface="Arial" panose="020B0604020202020204" pitchFamily="34" charset="0"/>
                <a:cs typeface="Arial" panose="020B0604020202020204" pitchFamily="34" charset="0"/>
              </a:rPr>
              <a:t>So, there is no averaging of parameters</a:t>
            </a:r>
            <a:r>
              <a:rPr lang="en-US" altLang="zh-CN" sz="2400" dirty="0">
                <a:highlight>
                  <a:srgbClr val="FFFF00"/>
                </a:highlight>
                <a:latin typeface="Arial" panose="020B0604020202020204" pitchFamily="34" charset="0"/>
                <a:cs typeface="Arial" panose="020B0604020202020204" pitchFamily="34" charset="0"/>
              </a:rPr>
              <a:t>. </a:t>
            </a:r>
          </a:p>
          <a:p>
            <a:pPr>
              <a:lnSpc>
                <a:spcPct val="150000"/>
              </a:lnSpc>
            </a:pPr>
            <a:endParaRPr lang="en-US" altLang="zh-CN" sz="2400" dirty="0">
              <a:latin typeface="Arial" panose="020B0604020202020204" pitchFamily="34" charset="0"/>
              <a:cs typeface="Arial" panose="020B0604020202020204" pitchFamily="34" charset="0"/>
            </a:endParaRPr>
          </a:p>
          <a:p>
            <a:pPr>
              <a:lnSpc>
                <a:spcPct val="150000"/>
              </a:lnSpc>
            </a:pPr>
            <a:r>
              <a:rPr lang="en-US" altLang="zh-CN" sz="2400" b="1" dirty="0">
                <a:highlight>
                  <a:srgbClr val="FFFF00"/>
                </a:highlight>
                <a:latin typeface="Arial" panose="020B0604020202020204" pitchFamily="34" charset="0"/>
                <a:cs typeface="Arial" panose="020B0604020202020204" pitchFamily="34" charset="0"/>
              </a:rPr>
              <a:t>Under this circumstance, here is taking the best model.</a:t>
            </a:r>
          </a:p>
        </p:txBody>
      </p:sp>
      <p:pic>
        <p:nvPicPr>
          <p:cNvPr id="2050" name="Picture 2" descr="Grid Search Workflow">
            <a:extLst>
              <a:ext uri="{FF2B5EF4-FFF2-40B4-BE49-F238E27FC236}">
                <a16:creationId xmlns:a16="http://schemas.microsoft.com/office/drawing/2014/main" id="{D049C163-130F-419D-BF7F-534CFBD081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2035" y="1218459"/>
            <a:ext cx="5009965" cy="4836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948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mj-lt"/>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8" name="文本框 7"/>
          <p:cNvSpPr txBox="1"/>
          <p:nvPr/>
        </p:nvSpPr>
        <p:spPr>
          <a:xfrm>
            <a:off x="524066" y="185331"/>
            <a:ext cx="5438584" cy="480131"/>
          </a:xfrm>
          <a:prstGeom prst="rect">
            <a:avLst/>
          </a:prstGeom>
          <a:noFill/>
        </p:spPr>
        <p:txBody>
          <a:bodyPr wrap="square" rtlCol="0">
            <a:spAutoFit/>
          </a:bodyPr>
          <a:lstStyle/>
          <a:p>
            <a:pPr algn="ctr">
              <a:lnSpc>
                <a:spcPct val="90000"/>
              </a:lnSpc>
              <a:spcBef>
                <a:spcPct val="0"/>
              </a:spcBef>
            </a:pPr>
            <a:r>
              <a:rPr lang="en-US" altLang="zh-CN" sz="2800" b="1" dirty="0">
                <a:latin typeface="+mj-lt"/>
                <a:ea typeface="华文细黑" panose="02010600040101010101" pitchFamily="2" charset="-122"/>
                <a:cs typeface="Arial" panose="020B0604020202020204" pitchFamily="34" charset="0"/>
              </a:rPr>
              <a:t>Data Set Description</a:t>
            </a:r>
            <a:endParaRPr lang="zh-CN" altLang="en-US" sz="2800" b="1" dirty="0">
              <a:latin typeface="+mj-lt"/>
              <a:ea typeface="华文细黑" panose="02010600040101010101" pitchFamily="2" charset="-122"/>
              <a:cs typeface="Arial" panose="020B0604020202020204" pitchFamily="34" charset="0"/>
            </a:endParaRPr>
          </a:p>
        </p:txBody>
      </p:sp>
      <p:sp>
        <p:nvSpPr>
          <p:cNvPr id="14" name="文本框 13">
            <a:extLst>
              <a:ext uri="{FF2B5EF4-FFF2-40B4-BE49-F238E27FC236}">
                <a16:creationId xmlns:a16="http://schemas.microsoft.com/office/drawing/2014/main" id="{4226B63A-5DC9-45FB-96F7-2D11EB5F679A}"/>
              </a:ext>
            </a:extLst>
          </p:cNvPr>
          <p:cNvSpPr txBox="1"/>
          <p:nvPr/>
        </p:nvSpPr>
        <p:spPr>
          <a:xfrm>
            <a:off x="6083539" y="9897"/>
            <a:ext cx="6108461" cy="830997"/>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Duration (numeric)</a:t>
            </a:r>
          </a:p>
          <a:p>
            <a:pPr algn="ctr" fontAlgn="base"/>
            <a:r>
              <a:rPr lang="en-US" altLang="zh-CN" sz="2000" dirty="0">
                <a:latin typeface="+mj-lt"/>
              </a:rPr>
              <a:t>(last contact duration, in seconds)</a:t>
            </a:r>
            <a:endParaRPr lang="en-US" altLang="zh-CN" sz="2000" b="1" i="0" dirty="0">
              <a:solidFill>
                <a:srgbClr val="FF0000"/>
              </a:solidFill>
              <a:effectLst/>
              <a:highlight>
                <a:srgbClr val="FFFF00"/>
              </a:highlight>
              <a:latin typeface="+mj-lt"/>
            </a:endParaRPr>
          </a:p>
        </p:txBody>
      </p:sp>
      <p:pic>
        <p:nvPicPr>
          <p:cNvPr id="13" name="图片 12">
            <a:extLst>
              <a:ext uri="{FF2B5EF4-FFF2-40B4-BE49-F238E27FC236}">
                <a16:creationId xmlns:a16="http://schemas.microsoft.com/office/drawing/2014/main" id="{EEB14FFE-7EE0-4DC2-8396-B7FBE976AD5C}"/>
              </a:ext>
            </a:extLst>
          </p:cNvPr>
          <p:cNvPicPr>
            <a:picLocks noChangeAspect="1"/>
          </p:cNvPicPr>
          <p:nvPr/>
        </p:nvPicPr>
        <p:blipFill>
          <a:blip r:embed="rId3"/>
          <a:stretch>
            <a:fillRect/>
          </a:stretch>
        </p:blipFill>
        <p:spPr>
          <a:xfrm>
            <a:off x="0" y="764521"/>
            <a:ext cx="12192000" cy="4689231"/>
          </a:xfrm>
          <a:prstGeom prst="rect">
            <a:avLst/>
          </a:prstGeom>
        </p:spPr>
      </p:pic>
      <p:pic>
        <p:nvPicPr>
          <p:cNvPr id="10" name="图片 9">
            <a:extLst>
              <a:ext uri="{FF2B5EF4-FFF2-40B4-BE49-F238E27FC236}">
                <a16:creationId xmlns:a16="http://schemas.microsoft.com/office/drawing/2014/main" id="{D14F6CBC-A73D-4E80-BDC9-70B771268CD5}"/>
              </a:ext>
            </a:extLst>
          </p:cNvPr>
          <p:cNvPicPr>
            <a:picLocks noChangeAspect="1"/>
          </p:cNvPicPr>
          <p:nvPr/>
        </p:nvPicPr>
        <p:blipFill>
          <a:blip r:embed="rId4"/>
          <a:stretch>
            <a:fillRect/>
          </a:stretch>
        </p:blipFill>
        <p:spPr>
          <a:xfrm>
            <a:off x="991289" y="5454228"/>
            <a:ext cx="4971361" cy="1404248"/>
          </a:xfrm>
          <a:prstGeom prst="rect">
            <a:avLst/>
          </a:prstGeom>
        </p:spPr>
      </p:pic>
      <p:pic>
        <p:nvPicPr>
          <p:cNvPr id="11" name="图片 10">
            <a:extLst>
              <a:ext uri="{FF2B5EF4-FFF2-40B4-BE49-F238E27FC236}">
                <a16:creationId xmlns:a16="http://schemas.microsoft.com/office/drawing/2014/main" id="{CFC1C103-2730-4898-8D14-8F3733DC5E92}"/>
              </a:ext>
            </a:extLst>
          </p:cNvPr>
          <p:cNvPicPr>
            <a:picLocks noChangeAspect="1"/>
          </p:cNvPicPr>
          <p:nvPr/>
        </p:nvPicPr>
        <p:blipFill>
          <a:blip r:embed="rId5"/>
          <a:stretch>
            <a:fillRect/>
          </a:stretch>
        </p:blipFill>
        <p:spPr>
          <a:xfrm>
            <a:off x="6718041" y="5346222"/>
            <a:ext cx="4645283" cy="1511778"/>
          </a:xfrm>
          <a:prstGeom prst="rect">
            <a:avLst/>
          </a:prstGeom>
        </p:spPr>
      </p:pic>
    </p:spTree>
    <p:extLst>
      <p:ext uri="{BB962C8B-B14F-4D97-AF65-F5344CB8AC3E}">
        <p14:creationId xmlns:p14="http://schemas.microsoft.com/office/powerpoint/2010/main" val="393519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5" name="直角三角形 4"/>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mj-lt"/>
              <a:cs typeface="Arial" panose="020B0604020202020204" pitchFamily="34" charset="0"/>
            </a:endParaRPr>
          </a:p>
        </p:txBody>
      </p:sp>
      <p:sp>
        <p:nvSpPr>
          <p:cNvPr id="6" name="直角三角形 5"/>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7" name="直角三角形 6"/>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8" name="文本框 7"/>
          <p:cNvSpPr txBox="1"/>
          <p:nvPr/>
        </p:nvSpPr>
        <p:spPr>
          <a:xfrm>
            <a:off x="524066" y="185331"/>
            <a:ext cx="5438584" cy="480131"/>
          </a:xfrm>
          <a:prstGeom prst="rect">
            <a:avLst/>
          </a:prstGeom>
          <a:noFill/>
        </p:spPr>
        <p:txBody>
          <a:bodyPr wrap="square" rtlCol="0">
            <a:spAutoFit/>
          </a:bodyPr>
          <a:lstStyle/>
          <a:p>
            <a:pPr algn="ctr">
              <a:lnSpc>
                <a:spcPct val="90000"/>
              </a:lnSpc>
              <a:spcBef>
                <a:spcPct val="0"/>
              </a:spcBef>
            </a:pPr>
            <a:r>
              <a:rPr lang="en-US" altLang="zh-CN" sz="2800" b="1" dirty="0">
                <a:latin typeface="+mj-lt"/>
                <a:ea typeface="华文细黑" panose="02010600040101010101" pitchFamily="2" charset="-122"/>
                <a:cs typeface="Arial" panose="020B0604020202020204" pitchFamily="34" charset="0"/>
              </a:rPr>
              <a:t>Data Set Description</a:t>
            </a:r>
            <a:endParaRPr lang="zh-CN" altLang="en-US" sz="2800" b="1" dirty="0">
              <a:latin typeface="+mj-lt"/>
              <a:ea typeface="华文细黑" panose="0201060004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A128F9DC-C79C-40DF-9DFB-89CA969D9682}"/>
              </a:ext>
            </a:extLst>
          </p:cNvPr>
          <p:cNvSpPr txBox="1"/>
          <p:nvPr/>
        </p:nvSpPr>
        <p:spPr>
          <a:xfrm>
            <a:off x="8537510" y="787750"/>
            <a:ext cx="3654490" cy="523220"/>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day (numeric)</a:t>
            </a:r>
          </a:p>
        </p:txBody>
      </p:sp>
      <p:pic>
        <p:nvPicPr>
          <p:cNvPr id="9" name="图片 8">
            <a:extLst>
              <a:ext uri="{FF2B5EF4-FFF2-40B4-BE49-F238E27FC236}">
                <a16:creationId xmlns:a16="http://schemas.microsoft.com/office/drawing/2014/main" id="{B75D4B09-4903-4DEC-AFA4-E9C1E5B8190F}"/>
              </a:ext>
            </a:extLst>
          </p:cNvPr>
          <p:cNvPicPr>
            <a:picLocks noChangeAspect="1"/>
          </p:cNvPicPr>
          <p:nvPr/>
        </p:nvPicPr>
        <p:blipFill rotWithShape="1">
          <a:blip r:embed="rId3"/>
          <a:srcRect l="7378" r="9396" b="2731"/>
          <a:stretch/>
        </p:blipFill>
        <p:spPr>
          <a:xfrm>
            <a:off x="0" y="1310970"/>
            <a:ext cx="12192000" cy="4743609"/>
          </a:xfrm>
          <a:prstGeom prst="rect">
            <a:avLst/>
          </a:prstGeom>
        </p:spPr>
      </p:pic>
      <p:sp>
        <p:nvSpPr>
          <p:cNvPr id="19" name="文本框 18">
            <a:extLst>
              <a:ext uri="{FF2B5EF4-FFF2-40B4-BE49-F238E27FC236}">
                <a16:creationId xmlns:a16="http://schemas.microsoft.com/office/drawing/2014/main" id="{4EE10D25-A44F-4368-8116-2702C6104B54}"/>
              </a:ext>
            </a:extLst>
          </p:cNvPr>
          <p:cNvSpPr txBox="1"/>
          <p:nvPr/>
        </p:nvSpPr>
        <p:spPr>
          <a:xfrm>
            <a:off x="4435151" y="787750"/>
            <a:ext cx="3654490" cy="523220"/>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month (categorical)</a:t>
            </a:r>
          </a:p>
        </p:txBody>
      </p:sp>
      <p:sp>
        <p:nvSpPr>
          <p:cNvPr id="20" name="文本框 19">
            <a:extLst>
              <a:ext uri="{FF2B5EF4-FFF2-40B4-BE49-F238E27FC236}">
                <a16:creationId xmlns:a16="http://schemas.microsoft.com/office/drawing/2014/main" id="{7985AAB0-D0CD-4F59-A913-29E27CD6D339}"/>
              </a:ext>
            </a:extLst>
          </p:cNvPr>
          <p:cNvSpPr txBox="1"/>
          <p:nvPr/>
        </p:nvSpPr>
        <p:spPr>
          <a:xfrm>
            <a:off x="337796" y="803421"/>
            <a:ext cx="3654490" cy="523220"/>
          </a:xfrm>
          <a:prstGeom prst="rect">
            <a:avLst/>
          </a:prstGeom>
          <a:noFill/>
        </p:spPr>
        <p:txBody>
          <a:bodyPr wrap="square">
            <a:spAutoFit/>
          </a:bodyPr>
          <a:lstStyle/>
          <a:p>
            <a:pPr algn="ctr" fontAlgn="base"/>
            <a:r>
              <a:rPr lang="en-US" altLang="zh-CN" sz="2800" b="1" i="0" dirty="0">
                <a:solidFill>
                  <a:srgbClr val="FF0000"/>
                </a:solidFill>
                <a:effectLst/>
                <a:highlight>
                  <a:srgbClr val="FFFF00"/>
                </a:highlight>
                <a:latin typeface="+mj-lt"/>
              </a:rPr>
              <a:t>contact (categorical)</a:t>
            </a:r>
          </a:p>
        </p:txBody>
      </p:sp>
      <p:sp>
        <p:nvSpPr>
          <p:cNvPr id="21" name="文本框 20">
            <a:extLst>
              <a:ext uri="{FF2B5EF4-FFF2-40B4-BE49-F238E27FC236}">
                <a16:creationId xmlns:a16="http://schemas.microsoft.com/office/drawing/2014/main" id="{7839CE60-C091-4C17-B674-45A04B95265B}"/>
              </a:ext>
            </a:extLst>
          </p:cNvPr>
          <p:cNvSpPr txBox="1"/>
          <p:nvPr/>
        </p:nvSpPr>
        <p:spPr>
          <a:xfrm>
            <a:off x="8439484" y="6183382"/>
            <a:ext cx="3752516" cy="523220"/>
          </a:xfrm>
          <a:prstGeom prst="rect">
            <a:avLst/>
          </a:prstGeom>
          <a:noFill/>
        </p:spPr>
        <p:txBody>
          <a:bodyPr wrap="square">
            <a:spAutoFit/>
          </a:bodyPr>
          <a:lstStyle/>
          <a:p>
            <a:pPr algn="ctr" fontAlgn="base"/>
            <a:r>
              <a:rPr lang="en-US" altLang="zh-CN" sz="2800" b="1" dirty="0">
                <a:solidFill>
                  <a:srgbClr val="FF0000"/>
                </a:solidFill>
                <a:latin typeface="+mj-lt"/>
              </a:rPr>
              <a:t>31 types in total</a:t>
            </a:r>
          </a:p>
        </p:txBody>
      </p:sp>
      <p:sp>
        <p:nvSpPr>
          <p:cNvPr id="22" name="文本框 21">
            <a:extLst>
              <a:ext uri="{FF2B5EF4-FFF2-40B4-BE49-F238E27FC236}">
                <a16:creationId xmlns:a16="http://schemas.microsoft.com/office/drawing/2014/main" id="{FCA747E6-4D7C-49E4-B911-2D4200DF9586}"/>
              </a:ext>
            </a:extLst>
          </p:cNvPr>
          <p:cNvSpPr txBox="1"/>
          <p:nvPr/>
        </p:nvSpPr>
        <p:spPr>
          <a:xfrm>
            <a:off x="4264791" y="6183382"/>
            <a:ext cx="4270310" cy="523220"/>
          </a:xfrm>
          <a:prstGeom prst="rect">
            <a:avLst/>
          </a:prstGeom>
          <a:noFill/>
        </p:spPr>
        <p:txBody>
          <a:bodyPr wrap="square">
            <a:spAutoFit/>
          </a:bodyPr>
          <a:lstStyle/>
          <a:p>
            <a:pPr algn="ctr" fontAlgn="base"/>
            <a:r>
              <a:rPr lang="en-US" altLang="zh-CN" sz="2800" b="1" dirty="0">
                <a:solidFill>
                  <a:srgbClr val="FF0000"/>
                </a:solidFill>
                <a:latin typeface="+mj-lt"/>
              </a:rPr>
              <a:t>12 types in total</a:t>
            </a:r>
          </a:p>
        </p:txBody>
      </p:sp>
      <p:sp>
        <p:nvSpPr>
          <p:cNvPr id="23" name="文本框 22">
            <a:extLst>
              <a:ext uri="{FF2B5EF4-FFF2-40B4-BE49-F238E27FC236}">
                <a16:creationId xmlns:a16="http://schemas.microsoft.com/office/drawing/2014/main" id="{7B718475-C09D-4F77-AD5C-4AE315741FC4}"/>
              </a:ext>
            </a:extLst>
          </p:cNvPr>
          <p:cNvSpPr txBox="1"/>
          <p:nvPr/>
        </p:nvSpPr>
        <p:spPr>
          <a:xfrm>
            <a:off x="-53327" y="6187429"/>
            <a:ext cx="4270310" cy="523220"/>
          </a:xfrm>
          <a:prstGeom prst="rect">
            <a:avLst/>
          </a:prstGeom>
          <a:noFill/>
        </p:spPr>
        <p:txBody>
          <a:bodyPr wrap="square">
            <a:spAutoFit/>
          </a:bodyPr>
          <a:lstStyle/>
          <a:p>
            <a:pPr algn="ctr" fontAlgn="base"/>
            <a:r>
              <a:rPr lang="en-US" altLang="zh-CN" sz="2800" b="1" dirty="0">
                <a:solidFill>
                  <a:srgbClr val="FF0000"/>
                </a:solidFill>
                <a:latin typeface="+mj-lt"/>
              </a:rPr>
              <a:t>3 types in total</a:t>
            </a:r>
          </a:p>
        </p:txBody>
      </p:sp>
    </p:spTree>
    <p:extLst>
      <p:ext uri="{BB962C8B-B14F-4D97-AF65-F5344CB8AC3E}">
        <p14:creationId xmlns:p14="http://schemas.microsoft.com/office/powerpoint/2010/main" val="1544968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85CF9A3-334C-4198-87C9-D998223D8287}"/>
              </a:ext>
            </a:extLst>
          </p:cNvPr>
          <p:cNvCxnSpPr/>
          <p:nvPr/>
        </p:nvCxnSpPr>
        <p:spPr>
          <a:xfrm>
            <a:off x="667670" y="701648"/>
            <a:ext cx="5131644"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3" name="直接连接符 2">
            <a:extLst>
              <a:ext uri="{FF2B5EF4-FFF2-40B4-BE49-F238E27FC236}">
                <a16:creationId xmlns:a16="http://schemas.microsoft.com/office/drawing/2014/main" id="{F714C835-9938-4DAF-8CEA-6F9808932855}"/>
              </a:ext>
            </a:extLst>
          </p:cNvPr>
          <p:cNvCxnSpPr/>
          <p:nvPr/>
        </p:nvCxnSpPr>
        <p:spPr>
          <a:xfrm>
            <a:off x="667670" y="632554"/>
            <a:ext cx="2512852" cy="0"/>
          </a:xfrm>
          <a:prstGeom prst="line">
            <a:avLst/>
          </a:prstGeom>
          <a:ln w="15875">
            <a:solidFill>
              <a:srgbClr val="D94561"/>
            </a:solidFill>
          </a:ln>
        </p:spPr>
        <p:style>
          <a:lnRef idx="1">
            <a:schemeClr val="accent1"/>
          </a:lnRef>
          <a:fillRef idx="0">
            <a:schemeClr val="accent1"/>
          </a:fillRef>
          <a:effectRef idx="0">
            <a:schemeClr val="accent1"/>
          </a:effectRef>
          <a:fontRef idx="minor">
            <a:schemeClr val="tx1"/>
          </a:fontRef>
        </p:style>
      </p:cxnSp>
      <p:sp>
        <p:nvSpPr>
          <p:cNvPr id="4" name="直角三角形 3">
            <a:extLst>
              <a:ext uri="{FF2B5EF4-FFF2-40B4-BE49-F238E27FC236}">
                <a16:creationId xmlns:a16="http://schemas.microsoft.com/office/drawing/2014/main" id="{7F2FE8E0-FB9A-419C-A7AC-64D39C2CAA26}"/>
              </a:ext>
            </a:extLst>
          </p:cNvPr>
          <p:cNvSpPr/>
          <p:nvPr/>
        </p:nvSpPr>
        <p:spPr>
          <a:xfrm rot="16200000">
            <a:off x="5746365" y="361620"/>
            <a:ext cx="371073" cy="328197"/>
          </a:xfrm>
          <a:prstGeom prst="rtTriangle">
            <a:avLst/>
          </a:prstGeom>
          <a:solidFill>
            <a:srgbClr val="41B0BF"/>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5" name="直角三角形 4">
            <a:extLst>
              <a:ext uri="{FF2B5EF4-FFF2-40B4-BE49-F238E27FC236}">
                <a16:creationId xmlns:a16="http://schemas.microsoft.com/office/drawing/2014/main" id="{7A81C4B4-8485-4DF4-ADDB-B72B8CDD5E7F}"/>
              </a:ext>
            </a:extLst>
          </p:cNvPr>
          <p:cNvSpPr/>
          <p:nvPr/>
        </p:nvSpPr>
        <p:spPr>
          <a:xfrm rot="16200000">
            <a:off x="5898765" y="504413"/>
            <a:ext cx="218673" cy="175797"/>
          </a:xfrm>
          <a:prstGeom prst="rtTriangle">
            <a:avLst/>
          </a:prstGeom>
          <a:solidFill>
            <a:srgbClr val="D9456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latin typeface="+mj-lt"/>
              <a:cs typeface="Arial" panose="020B0604020202020204" pitchFamily="34" charset="0"/>
            </a:endParaRPr>
          </a:p>
        </p:txBody>
      </p:sp>
      <p:sp>
        <p:nvSpPr>
          <p:cNvPr id="6" name="直角三角形 5">
            <a:extLst>
              <a:ext uri="{FF2B5EF4-FFF2-40B4-BE49-F238E27FC236}">
                <a16:creationId xmlns:a16="http://schemas.microsoft.com/office/drawing/2014/main" id="{25871AA9-F57D-4AFC-AA52-5DFD286B3AB4}"/>
              </a:ext>
            </a:extLst>
          </p:cNvPr>
          <p:cNvSpPr/>
          <p:nvPr/>
        </p:nvSpPr>
        <p:spPr>
          <a:xfrm>
            <a:off x="218661" y="136168"/>
            <a:ext cx="489752" cy="565480"/>
          </a:xfrm>
          <a:prstGeom prst="rtTriangl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7" name="直角三角形 6">
            <a:extLst>
              <a:ext uri="{FF2B5EF4-FFF2-40B4-BE49-F238E27FC236}">
                <a16:creationId xmlns:a16="http://schemas.microsoft.com/office/drawing/2014/main" id="{D8DBAD9C-314D-4A65-A432-97CC86202A8D}"/>
              </a:ext>
            </a:extLst>
          </p:cNvPr>
          <p:cNvSpPr/>
          <p:nvPr/>
        </p:nvSpPr>
        <p:spPr>
          <a:xfrm>
            <a:off x="307405" y="258456"/>
            <a:ext cx="433322" cy="443412"/>
          </a:xfrm>
          <a:prstGeom prst="rtTriangle">
            <a:avLst/>
          </a:prstGeom>
          <a:solidFill>
            <a:srgbClr val="D9456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mj-lt"/>
              <a:cs typeface="Arial" panose="020B0604020202020204" pitchFamily="34" charset="0"/>
            </a:endParaRPr>
          </a:p>
        </p:txBody>
      </p:sp>
      <p:sp>
        <p:nvSpPr>
          <p:cNvPr id="8" name="文本框 7">
            <a:extLst>
              <a:ext uri="{FF2B5EF4-FFF2-40B4-BE49-F238E27FC236}">
                <a16:creationId xmlns:a16="http://schemas.microsoft.com/office/drawing/2014/main" id="{D5E992B5-B3EC-4758-9878-CF2B336D2BAB}"/>
              </a:ext>
            </a:extLst>
          </p:cNvPr>
          <p:cNvSpPr txBox="1"/>
          <p:nvPr/>
        </p:nvSpPr>
        <p:spPr>
          <a:xfrm>
            <a:off x="524066" y="185331"/>
            <a:ext cx="5438584" cy="480131"/>
          </a:xfrm>
          <a:prstGeom prst="rect">
            <a:avLst/>
          </a:prstGeom>
          <a:noFill/>
        </p:spPr>
        <p:txBody>
          <a:bodyPr wrap="square" rtlCol="0">
            <a:spAutoFit/>
          </a:bodyPr>
          <a:lstStyle/>
          <a:p>
            <a:pPr algn="ctr">
              <a:lnSpc>
                <a:spcPct val="90000"/>
              </a:lnSpc>
              <a:spcBef>
                <a:spcPct val="0"/>
              </a:spcBef>
            </a:pPr>
            <a:r>
              <a:rPr lang="en-US" altLang="zh-CN" sz="2800" b="1" dirty="0">
                <a:latin typeface="+mj-lt"/>
                <a:ea typeface="华文细黑" panose="02010600040101010101" pitchFamily="2" charset="-122"/>
                <a:cs typeface="Arial" panose="020B0604020202020204" pitchFamily="34" charset="0"/>
              </a:rPr>
              <a:t>Problem Statement</a:t>
            </a:r>
            <a:endParaRPr lang="zh-CN" altLang="en-US" sz="2800" b="1" dirty="0">
              <a:latin typeface="+mj-lt"/>
              <a:ea typeface="华文细黑" panose="02010600040101010101" pitchFamily="2" charset="-122"/>
              <a:cs typeface="Arial" panose="020B0604020202020204" pitchFamily="34" charset="0"/>
            </a:endParaRPr>
          </a:p>
        </p:txBody>
      </p:sp>
      <p:sp>
        <p:nvSpPr>
          <p:cNvPr id="11" name="文本框 10">
            <a:extLst>
              <a:ext uri="{FF2B5EF4-FFF2-40B4-BE49-F238E27FC236}">
                <a16:creationId xmlns:a16="http://schemas.microsoft.com/office/drawing/2014/main" id="{BE006E71-1A3D-467D-8A86-C21D5374D320}"/>
              </a:ext>
            </a:extLst>
          </p:cNvPr>
          <p:cNvSpPr txBox="1"/>
          <p:nvPr/>
        </p:nvSpPr>
        <p:spPr>
          <a:xfrm>
            <a:off x="218661" y="787750"/>
            <a:ext cx="11973339" cy="3046988"/>
          </a:xfrm>
          <a:prstGeom prst="rect">
            <a:avLst/>
          </a:prstGeom>
          <a:noFill/>
        </p:spPr>
        <p:txBody>
          <a:bodyPr wrap="square">
            <a:spAutoFit/>
          </a:bodyPr>
          <a:lstStyle/>
          <a:p>
            <a:pPr algn="l"/>
            <a:r>
              <a:rPr lang="en-US" altLang="zh-CN" sz="2400" b="1" i="0" dirty="0">
                <a:effectLst/>
                <a:highlight>
                  <a:srgbClr val="FFFF00"/>
                </a:highlight>
                <a:latin typeface="Inter"/>
              </a:rPr>
              <a:t>Build a model to be able to predict whether a given individual will sign up for a term subscription if contacted as part of this marketing campaign.</a:t>
            </a:r>
          </a:p>
          <a:p>
            <a:pPr algn="l"/>
            <a:endParaRPr lang="en-US" altLang="zh-CN" sz="2400" b="0" i="0" dirty="0">
              <a:effectLst/>
              <a:latin typeface="Inter"/>
            </a:endParaRPr>
          </a:p>
          <a:p>
            <a:pPr algn="l"/>
            <a:r>
              <a:rPr lang="en-US" altLang="zh-CN" sz="2400" b="0" i="0" dirty="0">
                <a:effectLst/>
                <a:latin typeface="Inter"/>
              </a:rPr>
              <a:t>This presentation will explore the dataset provided and </a:t>
            </a:r>
            <a:r>
              <a:rPr lang="en-US" altLang="zh-CN" sz="2400" b="1" i="0" dirty="0">
                <a:effectLst/>
                <a:highlight>
                  <a:srgbClr val="FFFF00"/>
                </a:highlight>
                <a:latin typeface="Inter"/>
              </a:rPr>
              <a:t>use machine learning algorithms to build a predictive model</a:t>
            </a:r>
            <a:r>
              <a:rPr lang="en-US" altLang="zh-CN" sz="2400" b="0" i="0" dirty="0">
                <a:effectLst/>
                <a:latin typeface="Inter"/>
              </a:rPr>
              <a:t>. </a:t>
            </a:r>
          </a:p>
          <a:p>
            <a:pPr algn="l"/>
            <a:endParaRPr lang="en-US" altLang="zh-CN" sz="2400" dirty="0">
              <a:latin typeface="Inter"/>
            </a:endParaRPr>
          </a:p>
          <a:p>
            <a:pPr algn="l"/>
            <a:r>
              <a:rPr lang="en-US" altLang="zh-CN" sz="2400" b="0" i="0" dirty="0">
                <a:effectLst/>
                <a:latin typeface="Inter"/>
              </a:rPr>
              <a:t>At the end, based on the </a:t>
            </a:r>
            <a:r>
              <a:rPr lang="en-US" altLang="zh-CN" sz="2400" b="1" i="0" dirty="0">
                <a:effectLst/>
                <a:highlight>
                  <a:srgbClr val="FFFF00"/>
                </a:highlight>
                <a:latin typeface="Inter"/>
              </a:rPr>
              <a:t>insights</a:t>
            </a:r>
            <a:r>
              <a:rPr lang="en-US" altLang="zh-CN" sz="2400" b="0" i="0" dirty="0">
                <a:effectLst/>
                <a:latin typeface="Inter"/>
              </a:rPr>
              <a:t> generated by the model, we also provide suggestions to individuals in order to increase their term deposit subscription.</a:t>
            </a:r>
          </a:p>
        </p:txBody>
      </p:sp>
      <p:pic>
        <p:nvPicPr>
          <p:cNvPr id="2050" name="Picture 2">
            <a:extLst>
              <a:ext uri="{FF2B5EF4-FFF2-40B4-BE49-F238E27FC236}">
                <a16:creationId xmlns:a16="http://schemas.microsoft.com/office/drawing/2014/main" id="{B8D058C6-A4ED-4D5D-A5D4-B3EA1FCC85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65" b="6937"/>
          <a:stretch/>
        </p:blipFill>
        <p:spPr bwMode="auto">
          <a:xfrm>
            <a:off x="4215866" y="3834738"/>
            <a:ext cx="5805211" cy="302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5774"/>
      </p:ext>
    </p:extLst>
  </p:cSld>
  <p:clrMapOvr>
    <a:masterClrMapping/>
  </p:clrMapOvr>
</p:sld>
</file>

<file path=ppt/theme/theme1.xml><?xml version="1.0" encoding="utf-8"?>
<a:theme xmlns:a="http://schemas.openxmlformats.org/drawingml/2006/main" name="Office 主题​​">
  <a:themeElements>
    <a:clrScheme name="自定义 1560">
      <a:dk1>
        <a:sysClr val="windowText" lastClr="000000"/>
      </a:dk1>
      <a:lt1>
        <a:sysClr val="window" lastClr="FFFFFF"/>
      </a:lt1>
      <a:dk2>
        <a:srgbClr val="44546A"/>
      </a:dk2>
      <a:lt2>
        <a:srgbClr val="E7E6E6"/>
      </a:lt2>
      <a:accent1>
        <a:srgbClr val="41B0BF"/>
      </a:accent1>
      <a:accent2>
        <a:srgbClr val="E8B136"/>
      </a:accent2>
      <a:accent3>
        <a:srgbClr val="D94561"/>
      </a:accent3>
      <a:accent4>
        <a:srgbClr val="41B0BF"/>
      </a:accent4>
      <a:accent5>
        <a:srgbClr val="E8B136"/>
      </a:accent5>
      <a:accent6>
        <a:srgbClr val="DC4254"/>
      </a:accent6>
      <a:hlink>
        <a:srgbClr val="0563C1"/>
      </a:hlink>
      <a:folHlink>
        <a:srgbClr val="954F72"/>
      </a:folHlink>
    </a:clrScheme>
    <a:fontScheme name="pxom4dg2">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993</TotalTime>
  <Words>4927</Words>
  <Application>Microsoft Macintosh PowerPoint</Application>
  <PresentationFormat>Widescreen</PresentationFormat>
  <Paragraphs>818</Paragraphs>
  <Slides>69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等线</vt:lpstr>
      <vt:lpstr>等线 Light</vt:lpstr>
      <vt:lpstr>Inter</vt:lpstr>
      <vt:lpstr>微软雅黑</vt:lpstr>
      <vt:lpstr>Arial</vt:lpstr>
      <vt:lpstr>Cambria Math</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we split the data</vt:lpstr>
      <vt:lpstr>Before we split the data</vt:lpstr>
      <vt:lpstr>Spilt the data</vt:lpstr>
      <vt:lpstr>After we split the data</vt:lpstr>
      <vt:lpstr>After we split the data</vt:lpstr>
      <vt:lpstr>After we split the data</vt:lpstr>
      <vt:lpstr>PowerPoint Presentation</vt:lpstr>
      <vt:lpstr>model</vt:lpstr>
      <vt:lpstr>model</vt:lpstr>
      <vt:lpstr>result</vt:lpstr>
      <vt:lpstr>Model Performance  &amp;  Parameter Comparison of Light GBM</vt:lpstr>
      <vt:lpstr>1. Initially select models with better performance</vt:lpstr>
      <vt:lpstr>2. Choose Light GBM. Right is after Feature Engineering </vt:lpstr>
      <vt:lpstr>3. Outcome is better by analyze Confusion Matrix &amp; Error </vt:lpstr>
      <vt:lpstr>4. Boundary, Dimension &amp; Manifold, Before FE</vt:lpstr>
      <vt:lpstr>4. Boundary, Dimension &amp; Manifold, After FE</vt:lpstr>
      <vt:lpstr>PowerPoint Presentation</vt:lpstr>
      <vt:lpstr>6. Threshold Plot, Before FE </vt:lpstr>
      <vt:lpstr>7. Predict and Evaluation, After FE</vt:lpstr>
      <vt:lpstr>PowerPoint Presentation</vt:lpstr>
      <vt:lpstr>AdaBoost </vt:lpstr>
      <vt:lpstr>The model of Adaboost：</vt:lpstr>
      <vt:lpstr>Adaboost results：</vt:lpstr>
      <vt:lpstr>Adaboost results</vt:lpstr>
      <vt:lpstr>Gradient boost</vt:lpstr>
      <vt:lpstr>Gradient Boost result: </vt:lpstr>
      <vt:lpstr>Gradient Boost result: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Evaluation</vt:lpstr>
      <vt:lpstr>Model Evaluation</vt:lpstr>
      <vt:lpstr>PowerPoint Presentation</vt:lpstr>
      <vt:lpstr>Feature Importance, Before FE</vt:lpstr>
      <vt:lpstr>Feature Importance, After FE</vt:lpstr>
      <vt:lpstr>Interpret of Model </vt:lpstr>
      <vt:lpstr>Age: older vs. middle vs. young </vt:lpstr>
      <vt:lpstr> Job: have vs. don’t have </vt:lpstr>
      <vt:lpstr>Poutcome: repeat customer</vt:lpstr>
      <vt:lpstr> Contact: Modern vs. Traditional? </vt:lpstr>
      <vt:lpstr>Time: which month? </vt:lpstr>
      <vt:lpstr>Time: which month? </vt:lpstr>
      <vt:lpstr>Summary: Target Customer &amp; Fixed Pattern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Chow Clause</cp:lastModifiedBy>
  <cp:revision>278</cp:revision>
  <dcterms:created xsi:type="dcterms:W3CDTF">2021-09-05T14:15:00Z</dcterms:created>
  <dcterms:modified xsi:type="dcterms:W3CDTF">2021-10-20T11:50:17Z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